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8" r:id="rId2"/>
    <p:sldId id="333" r:id="rId3"/>
    <p:sldId id="257" r:id="rId4"/>
    <p:sldId id="319" r:id="rId5"/>
    <p:sldId id="321" r:id="rId6"/>
    <p:sldId id="322" r:id="rId7"/>
    <p:sldId id="320" r:id="rId8"/>
    <p:sldId id="309" r:id="rId9"/>
    <p:sldId id="310" r:id="rId10"/>
    <p:sldId id="311" r:id="rId11"/>
    <p:sldId id="336" r:id="rId12"/>
    <p:sldId id="337" r:id="rId13"/>
    <p:sldId id="338" r:id="rId14"/>
    <p:sldId id="339" r:id="rId15"/>
    <p:sldId id="328" r:id="rId16"/>
    <p:sldId id="340" r:id="rId17"/>
    <p:sldId id="341" r:id="rId18"/>
    <p:sldId id="342" r:id="rId19"/>
    <p:sldId id="343" r:id="rId20"/>
    <p:sldId id="308" r:id="rId21"/>
    <p:sldId id="344" r:id="rId22"/>
    <p:sldId id="345" r:id="rId23"/>
    <p:sldId id="346" r:id="rId24"/>
    <p:sldId id="330" r:id="rId25"/>
    <p:sldId id="329" r:id="rId26"/>
    <p:sldId id="313" r:id="rId27"/>
    <p:sldId id="312" r:id="rId28"/>
    <p:sldId id="335" r:id="rId29"/>
    <p:sldId id="332" r:id="rId30"/>
    <p:sldId id="314" r:id="rId31"/>
    <p:sldId id="323" r:id="rId32"/>
    <p:sldId id="324" r:id="rId33"/>
    <p:sldId id="298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000CC"/>
    <a:srgbClr val="FF9900"/>
    <a:srgbClr val="FFD653"/>
    <a:srgbClr val="FFB469"/>
    <a:srgbClr val="FF9933"/>
    <a:srgbClr val="FFE593"/>
    <a:srgbClr val="99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11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3011B-D863-4C87-93D1-71BCA2502CFF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C1F1-170A-4B60-B1E5-BED57D9A8D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64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690FB29-789A-4FEE-B987-282BB73E2218}" type="slidenum">
              <a:rPr lang="pl-PL" altLang="pl-PL" sz="1200"/>
              <a:pPr algn="r"/>
              <a:t>2</a:t>
            </a:fld>
            <a:endParaRPr lang="pl-PL" altLang="pl-PL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404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C1F1-170A-4B60-B1E5-BED57D9A8DC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5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C175493-53AA-424B-A2BE-AADD45E0BCD6}" type="slidenum">
              <a:rPr lang="pl-PL" altLang="pl-PL" sz="1200"/>
              <a:pPr algn="r"/>
              <a:t>29</a:t>
            </a:fld>
            <a:endParaRPr lang="pl-PL" altLang="pl-PL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094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3169-96A8-40DE-8985-CA2A6B9B0316}" type="datetimeFigureOut">
              <a:rPr lang="pl-PL" smtClean="0"/>
              <a:pPr/>
              <a:t>2018-08-31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DC8F-720E-4FCD-8CB0-D783CBBB640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ystem.com/index.jsp" TargetMode="Externa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.png"/><Relationship Id="rId4" Type="http://schemas.openxmlformats.org/officeDocument/2006/relationships/hyperlink" Target="http://pl.wikipedia.org/wiki/Polimery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9552" y="1412776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006600"/>
                </a:solidFill>
              </a:rPr>
              <a:t>ZATWIERDZANIE CZĘŚCI DO PRODUKCJI </a:t>
            </a:r>
          </a:p>
          <a:p>
            <a:pPr algn="ctr"/>
            <a:r>
              <a:rPr lang="pl-PL" sz="5400" b="1" dirty="0">
                <a:solidFill>
                  <a:srgbClr val="006600"/>
                </a:solidFill>
              </a:rPr>
              <a:t>wg. PPAP wydanie 4</a:t>
            </a:r>
          </a:p>
        </p:txBody>
      </p:sp>
      <p:pic>
        <p:nvPicPr>
          <p:cNvPr id="73730" name="Picture 2" descr="Copyright © 2009 Fideltro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3" y="-1148953"/>
            <a:ext cx="289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868144" y="6453336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85144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63562"/>
            <a:ext cx="8640960" cy="61057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5.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Design FMEA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FMEA projektu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– nie wymagane gdy dostawca nie jest właścicielem projektu/projektantem; powinno się wymagać DFMEA od właściciela projektu </a:t>
            </a:r>
          </a:p>
          <a:p>
            <a:pPr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7.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Process FMEA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FMEA procesu</a:t>
            </a:r>
            <a:endParaRPr lang="pl-PL" sz="18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006600"/>
                </a:solidFill>
                <a:cs typeface="Arial" panose="020B0604020202020204" pitchFamily="34" charset="0"/>
              </a:rPr>
              <a:t>FMEA </a:t>
            </a:r>
            <a:r>
              <a:rPr lang="pl-PL" sz="1800" dirty="0">
                <a:cs typeface="Arial" panose="020B0604020202020204" pitchFamily="34" charset="0"/>
              </a:rPr>
              <a:t>– ang. </a:t>
            </a:r>
            <a:r>
              <a:rPr lang="en-US" sz="1800" dirty="0"/>
              <a:t>Failure Mode and Effects Analysis</a:t>
            </a:r>
            <a:r>
              <a:rPr lang="pl-PL" sz="1800" dirty="0"/>
              <a:t>/ </a:t>
            </a:r>
            <a:r>
              <a:rPr lang="pl-PL" altLang="pl-PL" sz="1800" dirty="0"/>
              <a:t>Analiza przyczyn i skutków wad procesu / </a:t>
            </a:r>
            <a:r>
              <a:rPr lang="pl-PL" sz="1800" dirty="0"/>
              <a:t>Analiza ryzyka wystąpienia wad i ich skutków  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006600"/>
                </a:solidFill>
              </a:rPr>
              <a:t>Formularz standardowy oraz wytyczne zawarte w podręczniku referencyjnym FMEA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600" b="1" dirty="0"/>
              <a:t>Na czym polega?</a:t>
            </a:r>
          </a:p>
          <a:p>
            <a:r>
              <a:rPr lang="pl-PL" altLang="pl-PL" sz="1600" dirty="0"/>
              <a:t>Jest to oparta o pracę grupową systematyczna metoda identyfikacji potencjalnych wad jakie mogą wystąpić w wyrobie w skutek błędów w procesie produkcyjnym. </a:t>
            </a:r>
          </a:p>
          <a:p>
            <a:r>
              <a:rPr lang="pl-PL" altLang="pl-PL" sz="1600" dirty="0"/>
              <a:t>Na podstawie tej analizy prowadzi się niezbędne działania zapobiegawcze celem minimalizacji ryzyka wystąpienia wad . </a:t>
            </a:r>
          </a:p>
          <a:p>
            <a:pPr marL="0" indent="0">
              <a:buNone/>
            </a:pPr>
            <a:r>
              <a:rPr lang="pl-PL" altLang="pl-PL" sz="1600" b="1" dirty="0"/>
              <a:t>Proces -&gt; błąd w procesie-&gt; potencjalna wada-&gt; skutek -&gt; działania zapobiegawcze</a:t>
            </a:r>
          </a:p>
          <a:p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Oblicza się priorytet ryzyka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ang.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Risk Priority Number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RPN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=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Ważność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x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Występowanie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x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Wykrywanie</a:t>
            </a:r>
          </a:p>
          <a:p>
            <a:r>
              <a:rPr lang="pl-PL" sz="1600" dirty="0"/>
              <a:t>Obszary obarczone wysokim RPN-em powinny być ujęte w Planie Kontroli </a:t>
            </a:r>
            <a:endParaRPr lang="pl-PL" altLang="pl-PL" sz="1600" b="1" dirty="0"/>
          </a:p>
          <a:p>
            <a:pPr marL="0" indent="0">
              <a:buNone/>
            </a:pPr>
            <a:r>
              <a:rPr lang="pl-PL" altLang="pl-PL" sz="1600" b="1" dirty="0"/>
              <a:t>Co daje FMEA?</a:t>
            </a:r>
          </a:p>
          <a:p>
            <a:pPr marL="0" indent="0">
              <a:buNone/>
            </a:pPr>
            <a:r>
              <a:rPr lang="pl-PL" altLang="pl-PL" sz="1600" dirty="0"/>
              <a:t>Stosowanie analizy FMEA we wczesnych etapach wdrożenia wyrobu, daje nam o wiele większe szanse na eliminację potencjalnych wad przy mniejszych kosztach.</a:t>
            </a:r>
            <a:endParaRPr lang="pl-PL" sz="1600" dirty="0"/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90180"/>
              </p:ext>
            </p:extLst>
          </p:nvPr>
        </p:nvGraphicFramePr>
        <p:xfrm>
          <a:off x="6667944" y="2504769"/>
          <a:ext cx="843129" cy="711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7944" y="2504769"/>
                        <a:ext cx="843129" cy="711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117619"/>
              </p:ext>
            </p:extLst>
          </p:nvPr>
        </p:nvGraphicFramePr>
        <p:xfrm>
          <a:off x="5502024" y="250476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4" name="Worksheet" showAsIcon="1" r:id="rId6" imgW="914400" imgH="771480" progId="Excel.Sheet.8">
                  <p:embed/>
                </p:oleObj>
              </mc:Choice>
              <mc:Fallback>
                <p:oleObj name="Worksheet" showAsIcon="1" r:id="rId6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2024" y="250476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24128" y="6453336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90212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388" y="7620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6600"/>
                </a:solidFill>
                <a:latin typeface="Arial" panose="020B0604020202020204" pitchFamily="34" charset="0"/>
              </a:rPr>
              <a:t>Analiza FMEA procesu</a:t>
            </a:r>
            <a:endParaRPr lang="pl-PL" altLang="pl-PL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79388" y="1268413"/>
            <a:ext cx="878522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sz="1800" dirty="0">
                <a:latin typeface="+mn-lt"/>
              </a:rPr>
              <a:t>Stosowanie analizy FMEA we wczesnych etapach wdrożenia wyrobu, daje nam o wiele większe szanse na eliminację potencjalnych wad przy mniejszych kosztach.</a:t>
            </a:r>
          </a:p>
        </p:txBody>
      </p:sp>
      <p:pic>
        <p:nvPicPr>
          <p:cNvPr id="7" name="Picture 26" descr="koszty-ble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8630"/>
            <a:ext cx="74898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724128" y="6453336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9670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692696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pl-PL" sz="2400" b="1" dirty="0">
                <a:solidFill>
                  <a:srgbClr val="006600"/>
                </a:solidFill>
                <a:latin typeface="Arial" charset="0"/>
              </a:rPr>
              <a:t>FMEA procesu – krok 1</a:t>
            </a:r>
            <a:endParaRPr lang="pl-PL" sz="18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5" name="Picture 22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0551"/>
          </a:xfrm>
          <a:prstGeom prst="rect">
            <a:avLst/>
          </a:prstGeom>
          <a:noFill/>
        </p:spPr>
      </p:pic>
      <p:pic>
        <p:nvPicPr>
          <p:cNvPr id="6" name="Picture 18" descr="fmea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8784976" cy="230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9512" y="5373216"/>
            <a:ext cx="1979712" cy="1412776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Nazwa Procesu</a:t>
            </a:r>
          </a:p>
          <a:p>
            <a:pPr eaLnBrk="0" hangingPunct="0">
              <a:defRPr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Korzystając z Przepływu Procesu (ang. </a:t>
            </a:r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Flow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Chart) należy podać nazwę operacji/ procesu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Łącznik prosty ze strzałką 7"/>
          <p:cNvCxnSpPr>
            <a:stCxn id="7" idx="0"/>
          </p:cNvCxnSpPr>
          <p:nvPr/>
        </p:nvCxnSpPr>
        <p:spPr>
          <a:xfrm flipH="1" flipV="1">
            <a:off x="1115616" y="3284984"/>
            <a:ext cx="53752" cy="20882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269017" y="4067746"/>
            <a:ext cx="2322004" cy="1152128"/>
          </a:xfrm>
          <a:prstGeom prst="roundRect">
            <a:avLst>
              <a:gd name="adj" fmla="val 0"/>
            </a:avLst>
          </a:prstGeom>
          <a:solidFill>
            <a:srgbClr val="99FF66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Rodzaj Potencjalnej Wady</a:t>
            </a:r>
            <a:endParaRPr lang="en-US" sz="14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Należy podać potencjalną wadę jaka może wystąpić w danej operacji.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Łącznik prosty ze strzałką 9"/>
          <p:cNvCxnSpPr>
            <a:stCxn id="9" idx="0"/>
          </p:cNvCxnSpPr>
          <p:nvPr/>
        </p:nvCxnSpPr>
        <p:spPr>
          <a:xfrm flipH="1" flipV="1">
            <a:off x="1989097" y="3203650"/>
            <a:ext cx="440922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555776" y="5373216"/>
            <a:ext cx="3242692" cy="1412776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Efekt Potencjalnej Wady</a:t>
            </a:r>
            <a:endParaRPr lang="en-US" sz="14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Dla każdego rodzaju wady należy określić jej efekt/wpływ na klienta końcowego lub dla kolejnych etapów procesu produkcji. Np. złomowanie, naprawa, uszkodzenie u klienta itp.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Łącznik prosty ze strzałką 11"/>
          <p:cNvCxnSpPr>
            <a:stCxn id="13" idx="0"/>
          </p:cNvCxnSpPr>
          <p:nvPr/>
        </p:nvCxnSpPr>
        <p:spPr>
          <a:xfrm flipH="1" flipV="1">
            <a:off x="3933315" y="3248625"/>
            <a:ext cx="1116122" cy="7920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933313" y="4040713"/>
            <a:ext cx="2232248" cy="1237944"/>
          </a:xfrm>
          <a:prstGeom prst="roundRect">
            <a:avLst>
              <a:gd name="adj" fmla="val 0"/>
            </a:avLst>
          </a:prstGeom>
          <a:solidFill>
            <a:srgbClr val="99FF66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Poten</a:t>
            </a: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cjalna Przyczyna </a:t>
            </a:r>
          </a:p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Wady</a:t>
            </a:r>
            <a:endParaRPr lang="en-US" sz="14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Dla każdego Rodzaju Potencjalnej Wady należy określić Potencjalną Przyczynę Wady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Łącznik prosty ze strzałką 13"/>
          <p:cNvCxnSpPr>
            <a:stCxn id="11" idx="0"/>
          </p:cNvCxnSpPr>
          <p:nvPr/>
        </p:nvCxnSpPr>
        <p:spPr>
          <a:xfrm flipH="1" flipV="1">
            <a:off x="2843808" y="3284984"/>
            <a:ext cx="1333314" cy="20882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354454" y="4797425"/>
            <a:ext cx="2610034" cy="1583903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Obecna Kontrola</a:t>
            </a:r>
            <a:endParaRPr lang="en-US" sz="14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Dla każdej Potencjalnej Przyczyny Wady należy określić jakie są obecnie stosowane metody inspekcji, kontroli  procesie pozwalające na wykrycie wady.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Łącznik prosty ze strzałką 15"/>
          <p:cNvCxnSpPr>
            <a:stCxn id="15" idx="0"/>
          </p:cNvCxnSpPr>
          <p:nvPr/>
        </p:nvCxnSpPr>
        <p:spPr>
          <a:xfrm flipH="1" flipV="1">
            <a:off x="5094317" y="3248625"/>
            <a:ext cx="2565154" cy="1548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593053" y="1146202"/>
            <a:ext cx="3456384" cy="913432"/>
          </a:xfrm>
          <a:prstGeom prst="roundRect">
            <a:avLst>
              <a:gd name="adj" fmla="val 0"/>
            </a:avLst>
          </a:prstGeom>
          <a:solidFill>
            <a:srgbClr val="FFD653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Znaczenie/Ważność Wady</a:t>
            </a:r>
            <a:endParaRPr lang="en-US" sz="14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Jak znacząca jest wada dla klienta lub kolejnych etapów procesu produkcji w skali?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Łącznik prosty ze strzałką 17"/>
          <p:cNvCxnSpPr>
            <a:stCxn id="17" idx="2"/>
          </p:cNvCxnSpPr>
          <p:nvPr/>
        </p:nvCxnSpPr>
        <p:spPr>
          <a:xfrm>
            <a:off x="3321245" y="2059634"/>
            <a:ext cx="5414" cy="10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788024" y="692696"/>
            <a:ext cx="2088232" cy="801687"/>
          </a:xfrm>
          <a:prstGeom prst="roundRect">
            <a:avLst>
              <a:gd name="adj" fmla="val 1790"/>
            </a:avLst>
          </a:prstGeom>
          <a:solidFill>
            <a:srgbClr val="FFB469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Prawdopodobieństwo Wystąpienia Wady</a:t>
            </a:r>
            <a:b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Łącznik prosty ze strzałką 19"/>
          <p:cNvCxnSpPr>
            <a:stCxn id="19" idx="2"/>
          </p:cNvCxnSpPr>
          <p:nvPr/>
        </p:nvCxnSpPr>
        <p:spPr>
          <a:xfrm flipH="1">
            <a:off x="4427984" y="1494383"/>
            <a:ext cx="1404156" cy="157457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6777629" y="899964"/>
            <a:ext cx="2151063" cy="1184364"/>
          </a:xfrm>
          <a:prstGeom prst="roundRect">
            <a:avLst>
              <a:gd name="adj" fmla="val 0"/>
            </a:avLst>
          </a:prstGeom>
          <a:solidFill>
            <a:srgbClr val="FFD653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Prawdopodobieństwo Wykrycia Wady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4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Jak łatwo jest wykryć wadę przy obecnej metodzie kontroli?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Łącznik prosty ze strzałką 21"/>
          <p:cNvCxnSpPr>
            <a:stCxn id="21" idx="2"/>
          </p:cNvCxnSpPr>
          <p:nvPr/>
        </p:nvCxnSpPr>
        <p:spPr>
          <a:xfrm flipH="1">
            <a:off x="5553959" y="2084328"/>
            <a:ext cx="2299202" cy="96456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0600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0551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692696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pl-PL" sz="2400" b="1" dirty="0">
                <a:solidFill>
                  <a:srgbClr val="006600"/>
                </a:solidFill>
                <a:latin typeface="Arial" charset="0"/>
              </a:rPr>
              <a:t>FMEA procesu – krok 2</a:t>
            </a:r>
            <a:endParaRPr lang="pl-PL" sz="18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6" name="Picture 18" descr="fmea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784976" cy="2304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0" y="5697849"/>
            <a:ext cx="410445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pl-PL" b="1" dirty="0">
                <a:solidFill>
                  <a:srgbClr val="C00000"/>
                </a:solidFill>
              </a:rPr>
              <a:t>Stwórz system oceny, który ma sens dla wad, którym starasz się zapobiec.</a:t>
            </a:r>
            <a:endParaRPr lang="en-US" alt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43608" y="53732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WAŻNE !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3528" y="1412776"/>
            <a:ext cx="1638300" cy="3848100"/>
          </a:xfrm>
          <a:prstGeom prst="rect">
            <a:avLst/>
          </a:prstGeom>
          <a:solidFill>
            <a:srgbClr val="B8B8B8">
              <a:alpha val="41176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536" y="1412776"/>
            <a:ext cx="1528762" cy="4247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tabLst>
                <a:tab pos="1028700" algn="l"/>
              </a:tabLst>
            </a:pPr>
            <a:r>
              <a:rPr lang="pl-PL" altLang="en-US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Wysoki</a:t>
            </a:r>
            <a:r>
              <a:rPr lang="en-US" altLang="en-US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	10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4869160"/>
            <a:ext cx="1530350" cy="4247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/>
          <a:p>
            <a:pPr>
              <a:lnSpc>
                <a:spcPct val="90000"/>
              </a:lnSpc>
              <a:tabLst>
                <a:tab pos="1093788" algn="l"/>
              </a:tabLst>
            </a:pPr>
            <a:r>
              <a:rPr lang="pl-PL" altLang="en-US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Niski</a:t>
            </a:r>
            <a:r>
              <a:rPr lang="en-US" altLang="en-US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	1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1547664" y="1772816"/>
            <a:ext cx="0" cy="3096344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635896" y="980728"/>
            <a:ext cx="5283200" cy="102235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Oblicz Wskaźnik Poziomu Ryzyka: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RPN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Ważność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Występowanie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Wykrycie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4" name="Łącznik prosty ze strzałką 13"/>
          <p:cNvCxnSpPr>
            <a:stCxn id="13" idx="2"/>
          </p:cNvCxnSpPr>
          <p:nvPr/>
        </p:nvCxnSpPr>
        <p:spPr>
          <a:xfrm>
            <a:off x="6277496" y="2003078"/>
            <a:ext cx="2398960" cy="12098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4294633" y="4342164"/>
            <a:ext cx="4669855" cy="206210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31775" indent="-231775">
              <a:buClr>
                <a:srgbClr val="A50021"/>
              </a:buClr>
              <a:defRPr/>
            </a:pPr>
            <a:r>
              <a:rPr lang="pl-PL" sz="16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WSKAZÓWKI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RPN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jest używany do priorytetyzowania najbardziej istotnych zagrożeń wykrytych w FMEA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Wysokie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RPN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(125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lub więcej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są flagą </a:t>
            </a:r>
            <a:r>
              <a:rPr lang="pl-PL" sz="1600" dirty="0">
                <a:cs typeface="Arial" panose="020B0604020202020204" pitchFamily="34" charset="0"/>
              </a:rPr>
              <a:t>do podjęcia starań w celu redukcji obliczonego ryzyka. 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Niezależnie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o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RPN, 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wady w których określono wysoką Ważność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(9 or 10)</a:t>
            </a:r>
            <a:r>
              <a:rPr lang="pl-PL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powinny być poddane specjalnej uwadze/kontroli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9109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22151"/>
          <a:stretch>
            <a:fillRect/>
          </a:stretch>
        </p:blipFill>
        <p:spPr bwMode="auto">
          <a:xfrm>
            <a:off x="125413" y="1238250"/>
            <a:ext cx="4700587" cy="3230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98781" y="1246263"/>
            <a:ext cx="4270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spcBef>
                <a:spcPct val="20000"/>
              </a:spcBef>
              <a:buFontTx/>
              <a:buChar char="•"/>
            </a:pPr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Gdy poziomy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RPN</a:t>
            </a:r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 są określone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mogą być użyte do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priorytetyzowania najbardziej istotnych zagrożeń </a:t>
            </a:r>
          </a:p>
          <a:p>
            <a:pPr marL="227013" indent="-227013" eaLnBrk="0" hangingPunct="0">
              <a:spcBef>
                <a:spcPct val="20000"/>
              </a:spcBef>
              <a:buFontTx/>
              <a:buChar char="•"/>
            </a:pPr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Przesortuj wyniki RPNów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altLang="en-US" dirty="0">
                <a:latin typeface="Arial" panose="020B0604020202020204" pitchFamily="34" charset="0"/>
                <a:cs typeface="Arial" panose="020B0604020202020204" pitchFamily="34" charset="0"/>
              </a:rPr>
              <a:t>Narzędzia graficzne i statystyczne mogą pomóc wybrać RPNy którymi należy się zająć w kolejnych krokach.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363" y="4800600"/>
            <a:ext cx="4795837" cy="12280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  <a:buClr>
                <a:srgbClr val="A50021"/>
              </a:buClr>
              <a:defRPr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Progi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RPN</a:t>
            </a:r>
          </a:p>
          <a:p>
            <a:pPr marL="174625" lvl="1" indent="166688" eaLnBrk="0" hangingPunct="0">
              <a:spcBef>
                <a:spcPct val="10000"/>
              </a:spcBef>
              <a:buFontTx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/>
              <a:t>W przypadku korzystania z progu RPN, NIE ZAPOMNIJ, aby zająć się wynikami z Wysoką Ważnością</a:t>
            </a:r>
            <a:endParaRPr lang="en-US" sz="1700" dirty="0">
              <a:latin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65" y="3623040"/>
            <a:ext cx="3240088" cy="2139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00500" y="2133600"/>
            <a:ext cx="139700" cy="2311400"/>
          </a:xfrm>
          <a:prstGeom prst="rect">
            <a:avLst/>
          </a:prstGeom>
          <a:solidFill>
            <a:srgbClr val="99CCFF">
              <a:alpha val="25098"/>
            </a:srgbClr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65125" y="2986088"/>
            <a:ext cx="3865564" cy="1311275"/>
            <a:chOff x="230" y="1881"/>
            <a:chExt cx="2435" cy="82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0" y="2016"/>
              <a:ext cx="2328" cy="5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216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30" y="1881"/>
              <a:ext cx="2435" cy="826"/>
              <a:chOff x="230" y="1881"/>
              <a:chExt cx="2435" cy="826"/>
            </a:xfrm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230" y="1881"/>
                <a:ext cx="436" cy="8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8000" b="1">
                    <a:solidFill>
                      <a:schemeClr val="folHlink"/>
                    </a:solidFill>
                    <a:latin typeface="Times New Roman" pitchFamily="18" charset="0"/>
                  </a:rPr>
                  <a:t>?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20" y="2023"/>
                <a:ext cx="312" cy="546"/>
              </a:xfrm>
              <a:prstGeom prst="rect">
                <a:avLst/>
              </a:prstGeom>
              <a:solidFill>
                <a:srgbClr val="FFFFFF">
                  <a:alpha val="59999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544" y="2116"/>
                <a:ext cx="2121" cy="48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Ile elementów powinno być</a:t>
                </a:r>
                <a:b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przedmiotem kolejnych kroków?</a:t>
                </a: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eaLnBrk="0" hangingPunct="0"/>
                <a:endParaRPr lang="en-US" altLang="en-US" sz="1200" b="1" dirty="0">
                  <a:latin typeface="Verdana" pitchFamily="34" charset="0"/>
                </a:endParaRPr>
              </a:p>
            </p:txBody>
          </p:sp>
        </p:grpSp>
      </p:grpSp>
      <p:sp>
        <p:nvSpPr>
          <p:cNvPr id="15" name="Line 14"/>
          <p:cNvSpPr>
            <a:spLocks noChangeShapeType="1"/>
          </p:cNvSpPr>
          <p:nvPr/>
        </p:nvSpPr>
        <p:spPr bwMode="auto">
          <a:xfrm rot="3862753" flipV="1">
            <a:off x="3481387" y="2190751"/>
            <a:ext cx="608013" cy="207962"/>
          </a:xfrm>
          <a:prstGeom prst="line">
            <a:avLst/>
          </a:prstGeom>
          <a:noFill/>
          <a:ln w="101600">
            <a:solidFill>
              <a:srgbClr val="0021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022139" y="1246263"/>
            <a:ext cx="2579105" cy="1000075"/>
          </a:xfrm>
          <a:prstGeom prst="roundRect">
            <a:avLst>
              <a:gd name="adj" fmla="val 766"/>
            </a:avLst>
          </a:prstGeom>
          <a:solidFill>
            <a:srgbClr val="99FF66"/>
          </a:solidFill>
          <a:ln w="19050">
            <a:solidFill>
              <a:srgbClr val="002163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 eaLnBrk="0" hangingPunct="0">
              <a:defRPr/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Przesortuj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RPN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 w celu określenia najbardziej istotnych Rodzajów Potencjalnych Wad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8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507288" cy="576064"/>
          </a:xfrm>
        </p:spPr>
        <p:txBody>
          <a:bodyPr>
            <a:normAutofit/>
          </a:bodyPr>
          <a:lstStyle/>
          <a:p>
            <a:pPr algn="l" eaLnBrk="1" hangingPunct="1"/>
            <a:r>
              <a:rPr lang="pl-PL" alt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Analiza</a:t>
            </a:r>
            <a:endParaRPr lang="en-US" alt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2" descr="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90551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4192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1864" y="563563"/>
            <a:ext cx="8558608" cy="61778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006600"/>
                </a:solidFill>
                <a:cs typeface="Arial" panose="020B0604020202020204" pitchFamily="34" charset="0"/>
              </a:rPr>
              <a:t>6. Process Flow Diagrams/ </a:t>
            </a:r>
            <a:r>
              <a:rPr lang="pl-PL" sz="2200" dirty="0">
                <a:solidFill>
                  <a:srgbClr val="006600"/>
                </a:solidFill>
                <a:cs typeface="Arial" panose="020B0604020202020204" pitchFamily="34" charset="0"/>
              </a:rPr>
              <a:t>Przepływ procesu </a:t>
            </a:r>
          </a:p>
          <a:p>
            <a:pPr>
              <a:buNone/>
            </a:pPr>
            <a:r>
              <a:rPr lang="pl-PL" sz="1600" dirty="0">
                <a:solidFill>
                  <a:srgbClr val="006600"/>
                </a:solidFill>
                <a:cs typeface="Arial" panose="020B0604020202020204" pitchFamily="34" charset="0"/>
              </a:rPr>
              <a:t>(Wytyczne w podręczniku referencyjnym APQP)</a:t>
            </a:r>
          </a:p>
          <a:p>
            <a:pPr marL="0" indent="0">
              <a:buNone/>
            </a:pPr>
            <a:r>
              <a:rPr lang="pl-PL" altLang="pl-PL" sz="1600" dirty="0"/>
              <a:t>Mapowanie procesów, znane także jako diagram przepływu lub z ang. FLOW CHART jest jedną z podstawowych technik opisujących proces realizacji wyrobu lub usługi. </a:t>
            </a:r>
          </a:p>
          <a:p>
            <a:pPr marL="0" indent="0">
              <a:buNone/>
            </a:pPr>
            <a:r>
              <a:rPr lang="pl-PL" altLang="pl-PL" sz="1600" dirty="0"/>
              <a:t>Jest to także jedno z podstawowych narzędzi jakościowych służących do identyfikacji poszczególnych etapów realizacji jakiegoś produktu i kolejno analizowania ich.</a:t>
            </a:r>
          </a:p>
          <a:p>
            <a:pPr marL="0" indent="0">
              <a:buNone/>
            </a:pPr>
            <a:endParaRPr lang="pl-PL" altLang="pl-PL" sz="1600" dirty="0"/>
          </a:p>
          <a:p>
            <a:pPr marL="0" indent="0">
              <a:buClr>
                <a:srgbClr val="A50021"/>
              </a:buClr>
              <a:buSzPct val="130000"/>
              <a:buNone/>
            </a:pPr>
            <a:r>
              <a:rPr lang="pl-PL" altLang="en-US" sz="1600" dirty="0">
                <a:cs typeface="Arial" pitchFamily="34" charset="0"/>
              </a:rPr>
              <a:t>FLOW CHART powinien identyfikować każdy etap procesu:</a:t>
            </a:r>
          </a:p>
          <a:p>
            <a:pPr lvl="1">
              <a:buSzPct val="130000"/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Przyjęcie i magazynowanie materiału</a:t>
            </a:r>
          </a:p>
          <a:p>
            <a:pPr lvl="1">
              <a:buSzPct val="130000"/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Proces wytwarzania</a:t>
            </a:r>
          </a:p>
          <a:p>
            <a:pPr lvl="1">
              <a:buSzPct val="130000"/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Montaż</a:t>
            </a:r>
          </a:p>
          <a:p>
            <a:pPr lvl="1">
              <a:buSzPct val="130000"/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Inspekcje i kontrole (również samokontrola pracownika)</a:t>
            </a:r>
          </a:p>
          <a:p>
            <a:pPr lvl="1">
              <a:buSzPct val="130000"/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Pakowanie</a:t>
            </a:r>
          </a:p>
          <a:p>
            <a:pPr lvl="1">
              <a:buSzPct val="130000"/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Wysyłka </a:t>
            </a:r>
          </a:p>
          <a:p>
            <a:pPr marL="457200" lvl="1" indent="0">
              <a:buSzPct val="130000"/>
              <a:buNone/>
            </a:pPr>
            <a:r>
              <a:rPr lang="pl-PL" altLang="en-US" sz="1600" dirty="0">
                <a:cs typeface="Arial" pitchFamily="34" charset="0"/>
              </a:rPr>
              <a:t>A także postępowanie w przypadku nieprawidłowości w procesach:</a:t>
            </a:r>
          </a:p>
          <a:p>
            <a:pPr lvl="1">
              <a:buSzPct val="130000"/>
              <a:buFont typeface="Arial" panose="020B0604020202020204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Kasacja</a:t>
            </a:r>
          </a:p>
          <a:p>
            <a:pPr lvl="1">
              <a:buSzPct val="130000"/>
              <a:buFont typeface="Arial" panose="020B0604020202020204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Naprawa </a:t>
            </a:r>
          </a:p>
          <a:p>
            <a:pPr marL="0" indent="0">
              <a:buNone/>
            </a:pPr>
            <a:r>
              <a:rPr lang="pl-PL" sz="1400" u="sng" dirty="0">
                <a:latin typeface="Arial" pitchFamily="34" charset="0"/>
                <a:cs typeface="Arial" pitchFamily="34" charset="0"/>
              </a:rPr>
              <a:t>Mapowanie procesów pozwala</a:t>
            </a:r>
            <a:r>
              <a:rPr lang="en-US" sz="1400" u="sng" dirty="0">
                <a:latin typeface="Arial" pitchFamily="34" charset="0"/>
                <a:cs typeface="Arial" pitchFamily="34" charset="0"/>
              </a:rPr>
              <a:t>:</a:t>
            </a:r>
            <a:endParaRPr lang="pl-PL" sz="1400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l-PL" altLang="pl-PL" sz="16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Font typeface="Arial" pitchFamily="34" charset="0"/>
              <a:buAutoNum type="arabicPeriod"/>
            </a:pPr>
            <a:endParaRPr lang="pl-PL" altLang="pl-PL" sz="16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AutoNum type="arabicPeriod"/>
            </a:pPr>
            <a:endParaRPr lang="pl-PL" altLang="pl-PL" sz="16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51298"/>
              </p:ext>
            </p:extLst>
          </p:nvPr>
        </p:nvGraphicFramePr>
        <p:xfrm>
          <a:off x="6516216" y="2492896"/>
          <a:ext cx="1170428" cy="98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2492896"/>
                        <a:ext cx="1170428" cy="987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61864" y="5791857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Udokumentować poszczególne etapy procesu, lepiej zrozumieć proces Klientowi/strony trzeciej, ułatwić komunikację z Klientem/Dostawcą (symbole są znane na całym świecie). Jest to jeden z pierwszych etapów wdrożenia produktu, zgodnie z ISO-TS 16949. Ponadto, pozwala zidentyfikować szereg uchybień w procesie.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44987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620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6600"/>
                </a:solidFill>
                <a:latin typeface="Arial" panose="020B0604020202020204" pitchFamily="34" charset="0"/>
              </a:rPr>
              <a:t>Mapa procesu (</a:t>
            </a:r>
            <a:r>
              <a:rPr lang="en-US" altLang="pl-PL" sz="2400" dirty="0">
                <a:solidFill>
                  <a:srgbClr val="006600"/>
                </a:solidFill>
                <a:latin typeface="Arial" panose="020B0604020202020204" pitchFamily="34" charset="0"/>
              </a:rPr>
              <a:t>Flow-Chart</a:t>
            </a:r>
            <a:r>
              <a:rPr lang="pl-PL" altLang="pl-PL" sz="2400" dirty="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endParaRPr lang="pl-PL" altLang="pl-PL" sz="18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9388" y="1268413"/>
            <a:ext cx="87852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sz="1800" dirty="0">
                <a:latin typeface="Arial" panose="020B0604020202020204" pitchFamily="34" charset="0"/>
              </a:rPr>
              <a:t>Mapa procesu zawiera wiele symboli które reprezentują poszczególne operacje, testy, magazynowanie, transport itd. Np.: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50825" y="2349500"/>
            <a:ext cx="3889375" cy="3744913"/>
            <a:chOff x="113" y="1434"/>
            <a:chExt cx="2450" cy="2359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13" y="1933"/>
              <a:ext cx="2404" cy="1860"/>
              <a:chOff x="295" y="2205"/>
              <a:chExt cx="2404" cy="1860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703" y="2205"/>
                <a:ext cx="1996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pl-PL" altLang="pl-PL" sz="1800" dirty="0">
                    <a:latin typeface="Arial" panose="020B0604020202020204" pitchFamily="34" charset="0"/>
                  </a:rPr>
                  <a:t>Pobranie materiału / danych</a:t>
                </a:r>
              </a:p>
            </p:txBody>
          </p: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295" y="2614"/>
                <a:ext cx="317" cy="22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703" y="2568"/>
                <a:ext cx="998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pl-PL" altLang="pl-PL" sz="1800" dirty="0">
                    <a:latin typeface="Arial" panose="020B0604020202020204" pitchFamily="34" charset="0"/>
                  </a:rPr>
                  <a:t>Proces </a:t>
                </a:r>
              </a:p>
            </p:txBody>
          </p:sp>
          <p:sp>
            <p:nvSpPr>
              <p:cNvPr id="12" name="AutoShape 19"/>
              <p:cNvSpPr>
                <a:spLocks noChangeArrowheads="1"/>
              </p:cNvSpPr>
              <p:nvPr/>
            </p:nvSpPr>
            <p:spPr bwMode="auto">
              <a:xfrm>
                <a:off x="295" y="2976"/>
                <a:ext cx="317" cy="272"/>
              </a:xfrm>
              <a:prstGeom prst="flowChartDecision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13" name="Text Box 20"/>
              <p:cNvSpPr txBox="1">
                <a:spLocks noChangeArrowheads="1"/>
              </p:cNvSpPr>
              <p:nvPr/>
            </p:nvSpPr>
            <p:spPr bwMode="auto">
              <a:xfrm>
                <a:off x="703" y="2931"/>
                <a:ext cx="726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pl-PL" altLang="pl-PL" sz="1800" dirty="0">
                    <a:latin typeface="Arial" panose="020B0604020202020204" pitchFamily="34" charset="0"/>
                  </a:rPr>
                  <a:t>Decyzja</a:t>
                </a:r>
              </a:p>
            </p:txBody>
          </p:sp>
          <p:sp>
            <p:nvSpPr>
              <p:cNvPr id="14" name="AutoShape 21"/>
              <p:cNvSpPr>
                <a:spLocks noChangeArrowheads="1"/>
              </p:cNvSpPr>
              <p:nvPr/>
            </p:nvSpPr>
            <p:spPr bwMode="auto">
              <a:xfrm>
                <a:off x="295" y="2205"/>
                <a:ext cx="362" cy="228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15" name="AutoShape 22"/>
              <p:cNvSpPr>
                <a:spLocks noChangeArrowheads="1"/>
              </p:cNvSpPr>
              <p:nvPr/>
            </p:nvSpPr>
            <p:spPr bwMode="auto">
              <a:xfrm>
                <a:off x="295" y="3385"/>
                <a:ext cx="318" cy="248"/>
              </a:xfrm>
              <a:prstGeom prst="flowChartDocumen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703" y="3339"/>
                <a:ext cx="998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pl-PL" altLang="pl-PL" sz="1800" dirty="0">
                    <a:latin typeface="Arial" panose="020B0604020202020204" pitchFamily="34" charset="0"/>
                  </a:rPr>
                  <a:t>Dokument</a:t>
                </a:r>
              </a:p>
            </p:txBody>
          </p:sp>
          <p:sp>
            <p:nvSpPr>
              <p:cNvPr id="17" name="AutoShape 24"/>
              <p:cNvSpPr>
                <a:spLocks noChangeArrowheads="1"/>
              </p:cNvSpPr>
              <p:nvPr/>
            </p:nvSpPr>
            <p:spPr bwMode="auto">
              <a:xfrm>
                <a:off x="295" y="3793"/>
                <a:ext cx="272" cy="272"/>
              </a:xfrm>
              <a:prstGeom prst="flowChartConnector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l-PL" altLang="pl-PL"/>
              </a:p>
            </p:txBody>
          </p: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auto">
              <a:xfrm>
                <a:off x="657" y="3793"/>
                <a:ext cx="998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pl-PL" altLang="pl-PL" sz="1800" dirty="0">
                    <a:latin typeface="Arial" panose="020B0604020202020204" pitchFamily="34" charset="0"/>
                  </a:rPr>
                  <a:t>Terminator</a:t>
                </a:r>
              </a:p>
            </p:txBody>
          </p:sp>
        </p:grp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113" y="1434"/>
              <a:ext cx="2450" cy="43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pl-PL" altLang="pl-PL" sz="1800" dirty="0">
                  <a:latin typeface="Arial" panose="020B0604020202020204" pitchFamily="34" charset="0"/>
                </a:rPr>
                <a:t>Standard (najczęściej stosowany)</a:t>
              </a:r>
            </a:p>
            <a:p>
              <a:pPr>
                <a:lnSpc>
                  <a:spcPct val="130000"/>
                </a:lnSpc>
              </a:pPr>
              <a:r>
                <a:rPr lang="pl-PL" altLang="pl-PL" sz="1200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787900" y="2349500"/>
            <a:ext cx="4032250" cy="4032250"/>
            <a:chOff x="2971" y="1434"/>
            <a:chExt cx="2540" cy="2540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379" y="1933"/>
              <a:ext cx="199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800" dirty="0">
                  <a:latin typeface="Arial" panose="020B0604020202020204" pitchFamily="34" charset="0"/>
                </a:rPr>
                <a:t>Pobranie materiału / danych</a:t>
              </a: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2971" y="2296"/>
              <a:ext cx="363" cy="3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3379" y="2296"/>
              <a:ext cx="99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800" dirty="0">
                  <a:latin typeface="Arial" panose="020B0604020202020204" pitchFamily="34" charset="0"/>
                </a:rPr>
                <a:t>Kontrola </a:t>
              </a:r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>
              <a:off x="2971" y="3158"/>
              <a:ext cx="363" cy="318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3379" y="2659"/>
              <a:ext cx="158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800" dirty="0">
                  <a:latin typeface="Arial" panose="020B0604020202020204" pitchFamily="34" charset="0"/>
                </a:rPr>
                <a:t>Operacja</a:t>
              </a: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3379" y="3158"/>
              <a:ext cx="99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800" dirty="0">
                  <a:latin typeface="Arial" panose="020B0604020202020204" pitchFamily="34" charset="0"/>
                </a:rPr>
                <a:t>Decyzja, Test</a:t>
              </a:r>
            </a:p>
          </p:txBody>
        </p:sp>
        <p:sp>
          <p:nvSpPr>
            <p:cNvPr id="26" name="AutoShape 34"/>
            <p:cNvSpPr>
              <a:spLocks noChangeArrowheads="1"/>
            </p:cNvSpPr>
            <p:nvPr/>
          </p:nvSpPr>
          <p:spPr bwMode="auto">
            <a:xfrm>
              <a:off x="2971" y="2704"/>
              <a:ext cx="363" cy="317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3424" y="3657"/>
              <a:ext cx="99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800" dirty="0">
                  <a:latin typeface="Arial" panose="020B0604020202020204" pitchFamily="34" charset="0"/>
                </a:rPr>
                <a:t>Transport</a:t>
              </a:r>
            </a:p>
          </p:txBody>
        </p: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2971" y="1434"/>
              <a:ext cx="2540" cy="40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pl-PL" altLang="pl-PL" sz="1800" dirty="0">
                  <a:latin typeface="Arial" panose="020B0604020202020204" pitchFamily="34" charset="0"/>
                </a:rPr>
                <a:t>Stosowany w przem. samochodowym</a:t>
              </a:r>
            </a:p>
            <a:p>
              <a:pPr>
                <a:lnSpc>
                  <a:spcPct val="130000"/>
                </a:lnSpc>
              </a:pPr>
              <a:r>
                <a:rPr lang="pl-PL" altLang="pl-PL" sz="1000" dirty="0">
                  <a:latin typeface="Arial" panose="020B0604020202020204" pitchFamily="34" charset="0"/>
                </a:rPr>
                <a:t>Oparty o wycofaną już normę: ANSI-Y15.3M</a:t>
              </a:r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2971" y="1933"/>
              <a:ext cx="363" cy="272"/>
            </a:xfrm>
            <a:prstGeom prst="flowChartMer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>
              <a:off x="3016" y="3657"/>
              <a:ext cx="318" cy="317"/>
            </a:xfrm>
            <a:prstGeom prst="rightArrow">
              <a:avLst>
                <a:gd name="adj1" fmla="val 50000"/>
                <a:gd name="adj2" fmla="val 2507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/>
            </a:p>
          </p:txBody>
        </p:sp>
      </p:grpSp>
      <p:pic>
        <p:nvPicPr>
          <p:cNvPr id="31" name="Picture 40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ole tekstowe 31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7383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ytuł 1"/>
          <p:cNvSpPr>
            <a:spLocks noGrp="1"/>
          </p:cNvSpPr>
          <p:nvPr>
            <p:ph type="title"/>
          </p:nvPr>
        </p:nvSpPr>
        <p:spPr>
          <a:xfrm>
            <a:off x="0" y="618691"/>
            <a:ext cx="8229600" cy="638944"/>
          </a:xfrm>
        </p:spPr>
        <p:txBody>
          <a:bodyPr>
            <a:normAutofit fontScale="90000"/>
          </a:bodyPr>
          <a:lstStyle/>
          <a:p>
            <a:pPr algn="l" fontAlgn="t"/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8.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Control Plan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Plan Kontroli</a:t>
            </a:r>
            <a:br>
              <a:rPr lang="pl-PL" sz="2200" dirty="0">
                <a:solidFill>
                  <a:srgbClr val="006600"/>
                </a:solidFill>
                <a:cs typeface="Arial" pitchFamily="34" charset="0"/>
              </a:rPr>
            </a:br>
            <a:r>
              <a:rPr lang="pl-PL" sz="1800" dirty="0">
                <a:solidFill>
                  <a:srgbClr val="006600"/>
                </a:solidFill>
                <a:cs typeface="Arial" pitchFamily="34" charset="0"/>
              </a:rPr>
              <a:t>Formularz standardowy, podręcznik APQP  </a:t>
            </a:r>
            <a:r>
              <a:rPr lang="en-US" sz="1800" dirty="0">
                <a:solidFill>
                  <a:srgbClr val="006600"/>
                </a:solidFill>
                <a:cs typeface="Arial" pitchFamily="34" charset="0"/>
              </a:rPr>
              <a:t>                                                              </a:t>
            </a:r>
            <a:endParaRPr lang="pl-PL" sz="1800" dirty="0"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33" name="Picture 16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graphicFrame>
        <p:nvGraphicFramePr>
          <p:cNvPr id="34" name="Symbol zastępczy zawartośc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7344"/>
              </p:ext>
            </p:extLst>
          </p:nvPr>
        </p:nvGraphicFramePr>
        <p:xfrm>
          <a:off x="4410236" y="594291"/>
          <a:ext cx="1281336" cy="108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0236" y="594291"/>
                        <a:ext cx="1281336" cy="108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15" descr="cpl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044" y="4356609"/>
            <a:ext cx="8390384" cy="2125689"/>
          </a:xfrm>
          <a:prstGeom prst="rect">
            <a:avLst/>
          </a:prstGeom>
          <a:noFill/>
        </p:spPr>
      </p:pic>
      <p:sp>
        <p:nvSpPr>
          <p:cNvPr id="36" name="Prostokąt 35"/>
          <p:cNvSpPr/>
          <p:nvPr/>
        </p:nvSpPr>
        <p:spPr>
          <a:xfrm>
            <a:off x="46348" y="140509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chemeClr val="folHlink"/>
              </a:buClr>
            </a:pPr>
            <a:r>
              <a:rPr lang="pl-PL" altLang="en-US" sz="1600" b="1" dirty="0">
                <a:cs typeface="Arial" pitchFamily="34" charset="0"/>
              </a:rPr>
              <a:t>Co to jest? </a:t>
            </a:r>
            <a:endParaRPr lang="pl-PL" altLang="en-US" sz="1600" dirty="0">
              <a:cs typeface="Arial" pitchFamily="34" charset="0"/>
            </a:endParaRPr>
          </a:p>
          <a:p>
            <a:pPr eaLnBrk="0" hangingPunct="0">
              <a:buClr>
                <a:schemeClr val="folHlink"/>
              </a:buClr>
            </a:pPr>
            <a:r>
              <a:rPr lang="pl-PL" altLang="en-US" sz="1600" dirty="0">
                <a:cs typeface="Arial" pitchFamily="34" charset="0"/>
              </a:rPr>
              <a:t>Dokument opisujący jak kontrolować cechy krytyczne na wejściu procesu aby spełniać oczekiwania Klienta na wyjściu. </a:t>
            </a:r>
          </a:p>
          <a:p>
            <a:pPr eaLnBrk="0" hangingPunct="0">
              <a:buClr>
                <a:schemeClr val="folHlink"/>
              </a:buClr>
            </a:pPr>
            <a:endParaRPr lang="pl-PL" altLang="en-US" sz="1600" dirty="0">
              <a:cs typeface="Arial" pitchFamily="34" charset="0"/>
            </a:endParaRPr>
          </a:p>
          <a:p>
            <a:pPr eaLnBrk="0" hangingPunct="0">
              <a:buClr>
                <a:schemeClr val="folHlink"/>
              </a:buClr>
            </a:pPr>
            <a:r>
              <a:rPr lang="pl-PL" altLang="en-US" sz="1600" b="1" dirty="0">
                <a:cs typeface="Arial" pitchFamily="34" charset="0"/>
              </a:rPr>
              <a:t>Cel:</a:t>
            </a:r>
          </a:p>
          <a:p>
            <a:pPr marL="174625" indent="-174625" eaLnBrk="0" hangingPunct="0"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Podstawowe źródło odniesienia dla zminimalizowania odchyleń w procesie i produkcie.</a:t>
            </a:r>
          </a:p>
          <a:p>
            <a:pPr marL="174625" indent="-174625" eaLnBrk="0" hangingPunct="0">
              <a:buFont typeface="Arial" pitchFamily="34" charset="0"/>
              <a:buChar char="•"/>
            </a:pPr>
            <a:r>
              <a:rPr lang="pl-PL" altLang="en-US" sz="1600" dirty="0">
                <a:cs typeface="Arial" pitchFamily="34" charset="0"/>
              </a:rPr>
              <a:t>Wytyczne reagowania na niestandardowe sytuacje i/lun odchylenia w procesie/produkcie</a:t>
            </a:r>
            <a:r>
              <a:rPr lang="en-US" altLang="en-US" sz="1600" dirty="0">
                <a:cs typeface="Arial" pitchFamily="34" charset="0"/>
              </a:rPr>
              <a:t>.</a:t>
            </a:r>
          </a:p>
          <a:p>
            <a:pPr eaLnBrk="0" hangingPunct="0">
              <a:buClr>
                <a:schemeClr val="folHlink"/>
              </a:buClr>
            </a:pPr>
            <a:endParaRPr lang="pl-PL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1115616" y="3433279"/>
            <a:ext cx="5616624" cy="92333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6600"/>
              </a:buClr>
            </a:pPr>
            <a:r>
              <a:rPr lang="pl-PL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Dopóki oczekuje się aby procesy były ciągle doskonalone a co za tym idzie aktualizowane plan kontroli jest „żyjącym” dokumentem! </a:t>
            </a:r>
            <a:endParaRPr lang="en-US" alt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3178696" y="31847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WAŻNE!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4828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620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6600"/>
                </a:solidFill>
                <a:latin typeface="Arial" panose="020B0604020202020204" pitchFamily="34" charset="0"/>
              </a:rPr>
              <a:t>Plan kontroli – opis </a:t>
            </a:r>
            <a:endParaRPr lang="pl-PL" altLang="pl-PL" sz="1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7" descr="cplan-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534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68313" y="2636838"/>
            <a:ext cx="8280400" cy="3744912"/>
            <a:chOff x="295" y="1661"/>
            <a:chExt cx="5216" cy="2359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789" y="3793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Numer procesu (z mapy procesów)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295" y="3929"/>
              <a:ext cx="2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295" y="1661"/>
              <a:ext cx="0" cy="2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1258888" y="2565400"/>
            <a:ext cx="7489825" cy="3384550"/>
            <a:chOff x="793" y="1616"/>
            <a:chExt cx="4718" cy="213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789" y="3521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Nazwa procesu (z mapy procesów)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793" y="3612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 flipV="1">
              <a:off x="793" y="1616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2051050" y="2565400"/>
            <a:ext cx="6697663" cy="2951163"/>
            <a:chOff x="1292" y="1616"/>
            <a:chExt cx="4219" cy="1859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789" y="3022"/>
              <a:ext cx="2722" cy="45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Nazwa, symbol maszyny lub oprzyrządowania, narzędzia na którym wykonuje się daną operację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 flipV="1">
              <a:off x="1292" y="3249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292" y="1616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2484438" y="2565400"/>
            <a:ext cx="6264275" cy="2160588"/>
            <a:chOff x="1565" y="1616"/>
            <a:chExt cx="3946" cy="1361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1565" y="2886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1565" y="1616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>
              <a:off x="2789" y="2750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Numer cha-ki (np. z rysunku techn.) (niewymag.)</a:t>
              </a:r>
            </a:p>
          </p:txBody>
        </p:sp>
      </p:grpSp>
      <p:grpSp>
        <p:nvGrpSpPr>
          <p:cNvPr id="23" name="Group 39"/>
          <p:cNvGrpSpPr>
            <a:grpSpLocks/>
          </p:cNvGrpSpPr>
          <p:nvPr/>
        </p:nvGrpSpPr>
        <p:grpSpPr bwMode="auto">
          <a:xfrm>
            <a:off x="2916238" y="2565400"/>
            <a:ext cx="5832475" cy="1728788"/>
            <a:chOff x="1837" y="1616"/>
            <a:chExt cx="3674" cy="1089"/>
          </a:xfrm>
        </p:grpSpPr>
        <p:sp>
          <p:nvSpPr>
            <p:cNvPr id="24" name="AutoShape 29"/>
            <p:cNvSpPr>
              <a:spLocks noChangeArrowheads="1"/>
            </p:cNvSpPr>
            <p:nvPr/>
          </p:nvSpPr>
          <p:spPr bwMode="auto">
            <a:xfrm>
              <a:off x="2789" y="2478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Charakterystyka produktu (specjalne i normalne)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 flipV="1">
              <a:off x="1837" y="1616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1837" y="2614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3492500" y="2565400"/>
            <a:ext cx="5256213" cy="1295400"/>
            <a:chOff x="2200" y="1616"/>
            <a:chExt cx="3311" cy="816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2789" y="2205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Charakterystyka procesu (specjalne i normalne)</a:t>
              </a: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2200" y="2296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V="1">
              <a:off x="2200" y="161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4140200" y="2565400"/>
            <a:ext cx="4608513" cy="862013"/>
            <a:chOff x="2608" y="1616"/>
            <a:chExt cx="2903" cy="543"/>
          </a:xfrm>
        </p:grpSpPr>
        <p:sp>
          <p:nvSpPr>
            <p:cNvPr id="32" name="AutoShape 25"/>
            <p:cNvSpPr>
              <a:spLocks noChangeArrowheads="1"/>
            </p:cNvSpPr>
            <p:nvPr/>
          </p:nvSpPr>
          <p:spPr bwMode="auto">
            <a:xfrm>
              <a:off x="2789" y="1706"/>
              <a:ext cx="2722" cy="45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Rodzaj (klasa) charakterystyki specjalnej.</a:t>
              </a:r>
            </a:p>
            <a:p>
              <a:r>
                <a:rPr lang="pl-PL" altLang="pl-PL" sz="1400"/>
                <a:t>Podajemy symbol cha-ki specjalnej (o ile jest ustalony)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>
              <a:off x="2608" y="202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flipV="1">
              <a:off x="2608" y="161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pic>
        <p:nvPicPr>
          <p:cNvPr id="35" name="Picture 44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pole tekstowe 3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57251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620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6600"/>
                </a:solidFill>
                <a:latin typeface="Arial" panose="020B0604020202020204" pitchFamily="34" charset="0"/>
              </a:rPr>
              <a:t>Plan kontroli - opis</a:t>
            </a:r>
            <a:endParaRPr lang="pl-PL" altLang="pl-PL" sz="1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cplan-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534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50825" y="2565400"/>
            <a:ext cx="4681538" cy="862013"/>
            <a:chOff x="158" y="1616"/>
            <a:chExt cx="2949" cy="543"/>
          </a:xfrm>
        </p:grpSpPr>
        <p:sp>
          <p:nvSpPr>
            <p:cNvPr id="8" name="AutoShape 30"/>
            <p:cNvSpPr>
              <a:spLocks noChangeArrowheads="1"/>
            </p:cNvSpPr>
            <p:nvPr/>
          </p:nvSpPr>
          <p:spPr bwMode="auto">
            <a:xfrm>
              <a:off x="158" y="1706"/>
              <a:ext cx="2722" cy="45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Specyfikacja dla danej charakterystyki produktu lub procesu (z dokumentacji wyrobu, materiału, norm, instrukcja produkcyjna  itp.)</a:t>
              </a:r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2880" y="193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V="1">
              <a:off x="3107" y="1616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250825" y="2565400"/>
            <a:ext cx="5689600" cy="1511300"/>
            <a:chOff x="158" y="1616"/>
            <a:chExt cx="3584" cy="952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158" y="2205"/>
              <a:ext cx="2722" cy="36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Zastosowany system pomiarowy (metoda, narzędzie pomiarowe, jig pomiarowy itp.)</a:t>
              </a:r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2880" y="2387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 flipV="1">
              <a:off x="3742" y="161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50825" y="2565400"/>
            <a:ext cx="6408738" cy="1944688"/>
            <a:chOff x="158" y="1616"/>
            <a:chExt cx="4037" cy="1225"/>
          </a:xfrm>
        </p:grpSpPr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158" y="2614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Rozmiar pobieranej próbki do kontroli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2880" y="2750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 flipV="1">
              <a:off x="4195" y="1616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250825" y="2565400"/>
            <a:ext cx="6842125" cy="2447925"/>
            <a:chOff x="158" y="1616"/>
            <a:chExt cx="4310" cy="154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158" y="2931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Częstotliwość pobierania próbek</a:t>
              </a: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2880" y="3067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 flipV="1">
              <a:off x="4468" y="1616"/>
              <a:ext cx="0" cy="1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250825" y="2565400"/>
            <a:ext cx="7489825" cy="3384550"/>
            <a:chOff x="158" y="1616"/>
            <a:chExt cx="4718" cy="2132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158" y="3203"/>
              <a:ext cx="2722" cy="545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Metoda kontroli (sterowania) – np. karta SPC, kontrola pierwszej sztuki. Można tu podawać nr. Procedur opisujących metody zarządzania daną charakterystyką </a:t>
              </a:r>
            </a:p>
          </p:txBody>
        </p:sp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2880" y="3475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 flipV="1">
              <a:off x="4876" y="1616"/>
              <a:ext cx="0" cy="1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250825" y="2565400"/>
            <a:ext cx="8208963" cy="3816350"/>
            <a:chOff x="158" y="1616"/>
            <a:chExt cx="5171" cy="2404"/>
          </a:xfrm>
        </p:grpSpPr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158" y="3793"/>
              <a:ext cx="272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/>
                <a:t>Plan reakcji w przypadku wystąpienia niezgodności</a:t>
              </a:r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>
              <a:off x="2880" y="3929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5329" y="1616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pic>
        <p:nvPicPr>
          <p:cNvPr id="31" name="Picture 51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ole tekstowe 31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9937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7620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006600"/>
                </a:solidFill>
                <a:latin typeface="Arial" panose="020B0604020202020204" pitchFamily="34" charset="0"/>
              </a:rPr>
              <a:t>PPAP jest częścią/ 3cią fazą metodologii APQP</a:t>
            </a:r>
          </a:p>
        </p:txBody>
      </p:sp>
      <p:grpSp>
        <p:nvGrpSpPr>
          <p:cNvPr id="179242" name="Group 42"/>
          <p:cNvGrpSpPr>
            <a:grpSpLocks/>
          </p:cNvGrpSpPr>
          <p:nvPr/>
        </p:nvGrpSpPr>
        <p:grpSpPr bwMode="auto">
          <a:xfrm>
            <a:off x="682625" y="3356992"/>
            <a:ext cx="1655763" cy="1944688"/>
            <a:chOff x="2018" y="663"/>
            <a:chExt cx="1043" cy="1225"/>
          </a:xfrm>
        </p:grpSpPr>
        <p:sp>
          <p:nvSpPr>
            <p:cNvPr id="24598" name="Rectangle 15"/>
            <p:cNvSpPr>
              <a:spLocks noChangeArrowheads="1"/>
            </p:cNvSpPr>
            <p:nvPr/>
          </p:nvSpPr>
          <p:spPr bwMode="auto">
            <a:xfrm>
              <a:off x="2018" y="663"/>
              <a:ext cx="1043" cy="181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200">
                  <a:latin typeface="Arial" panose="020B0604020202020204" pitchFamily="34" charset="0"/>
                </a:rPr>
                <a:t>Planowanie</a:t>
              </a:r>
              <a:endParaRPr lang="en-US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599" name="Rectangle 16"/>
            <p:cNvSpPr>
              <a:spLocks noChangeArrowheads="1"/>
            </p:cNvSpPr>
            <p:nvPr/>
          </p:nvSpPr>
          <p:spPr bwMode="auto">
            <a:xfrm>
              <a:off x="2018" y="844"/>
              <a:ext cx="1043" cy="10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600" name="Rectangle 17"/>
            <p:cNvSpPr>
              <a:spLocks noChangeArrowheads="1"/>
            </p:cNvSpPr>
            <p:nvPr/>
          </p:nvSpPr>
          <p:spPr bwMode="auto">
            <a:xfrm>
              <a:off x="2063" y="935"/>
              <a:ext cx="953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1600">
                  <a:latin typeface="Arial" panose="020B0604020202020204" pitchFamily="34" charset="0"/>
                </a:rPr>
                <a:t>Plan i określenie</a:t>
              </a:r>
            </a:p>
            <a:p>
              <a:pPr algn="ctr">
                <a:buFontTx/>
                <a:buNone/>
              </a:pPr>
              <a:r>
                <a:rPr lang="pl-PL" altLang="pl-PL" sz="1600">
                  <a:latin typeface="Arial" panose="020B0604020202020204" pitchFamily="34" charset="0"/>
                </a:rPr>
                <a:t>projektu</a:t>
              </a:r>
            </a:p>
          </p:txBody>
        </p:sp>
      </p:grpSp>
      <p:grpSp>
        <p:nvGrpSpPr>
          <p:cNvPr id="179236" name="Group 36"/>
          <p:cNvGrpSpPr>
            <a:grpSpLocks/>
          </p:cNvGrpSpPr>
          <p:nvPr/>
        </p:nvGrpSpPr>
        <p:grpSpPr bwMode="auto">
          <a:xfrm>
            <a:off x="6372225" y="3356992"/>
            <a:ext cx="2016125" cy="1944688"/>
            <a:chOff x="4105" y="1888"/>
            <a:chExt cx="1270" cy="1225"/>
          </a:xfrm>
        </p:grpSpPr>
        <p:sp>
          <p:nvSpPr>
            <p:cNvPr id="24594" name="Rectangle 11"/>
            <p:cNvSpPr>
              <a:spLocks noChangeArrowheads="1"/>
            </p:cNvSpPr>
            <p:nvPr/>
          </p:nvSpPr>
          <p:spPr bwMode="auto">
            <a:xfrm>
              <a:off x="4333" y="1888"/>
              <a:ext cx="1042" cy="18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200">
                  <a:latin typeface="Arial" panose="020B0604020202020204" pitchFamily="34" charset="0"/>
                </a:rPr>
                <a:t>Produkcja</a:t>
              </a:r>
              <a:endParaRPr lang="en-US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595" name="Rectangle 12"/>
            <p:cNvSpPr>
              <a:spLocks noChangeArrowheads="1"/>
            </p:cNvSpPr>
            <p:nvPr/>
          </p:nvSpPr>
          <p:spPr bwMode="auto">
            <a:xfrm>
              <a:off x="4333" y="2069"/>
              <a:ext cx="1042" cy="10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596" name="Line 13"/>
            <p:cNvSpPr>
              <a:spLocks noChangeShapeType="1"/>
            </p:cNvSpPr>
            <p:nvPr/>
          </p:nvSpPr>
          <p:spPr bwMode="auto">
            <a:xfrm>
              <a:off x="4105" y="2568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24597" name="Rectangle 18"/>
            <p:cNvSpPr>
              <a:spLocks noChangeArrowheads="1"/>
            </p:cNvSpPr>
            <p:nvPr/>
          </p:nvSpPr>
          <p:spPr bwMode="auto">
            <a:xfrm>
              <a:off x="4423" y="2160"/>
              <a:ext cx="906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1600">
                  <a:latin typeface="Arial" panose="020B0604020202020204" pitchFamily="34" charset="0"/>
                </a:rPr>
                <a:t>Produkcja seryjna</a:t>
              </a:r>
            </a:p>
          </p:txBody>
        </p:sp>
      </p:grpSp>
      <p:grpSp>
        <p:nvGrpSpPr>
          <p:cNvPr id="179240" name="Group 40"/>
          <p:cNvGrpSpPr>
            <a:grpSpLocks/>
          </p:cNvGrpSpPr>
          <p:nvPr/>
        </p:nvGrpSpPr>
        <p:grpSpPr bwMode="auto">
          <a:xfrm>
            <a:off x="4354513" y="3356992"/>
            <a:ext cx="2016125" cy="1944688"/>
            <a:chOff x="3061" y="1888"/>
            <a:chExt cx="1270" cy="1225"/>
          </a:xfrm>
        </p:grpSpPr>
        <p:sp>
          <p:nvSpPr>
            <p:cNvPr id="24590" name="Rectangle 7"/>
            <p:cNvSpPr>
              <a:spLocks noChangeArrowheads="1"/>
            </p:cNvSpPr>
            <p:nvPr/>
          </p:nvSpPr>
          <p:spPr bwMode="auto">
            <a:xfrm>
              <a:off x="3289" y="1888"/>
              <a:ext cx="1042" cy="18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200">
                  <a:latin typeface="Arial" panose="020B0604020202020204" pitchFamily="34" charset="0"/>
                </a:rPr>
                <a:t>Partia próbna</a:t>
              </a:r>
              <a:endParaRPr lang="en-US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591" name="Rectangle 8"/>
            <p:cNvSpPr>
              <a:spLocks noChangeArrowheads="1"/>
            </p:cNvSpPr>
            <p:nvPr/>
          </p:nvSpPr>
          <p:spPr bwMode="auto">
            <a:xfrm>
              <a:off x="3289" y="2070"/>
              <a:ext cx="1042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592" name="Line 9"/>
            <p:cNvSpPr>
              <a:spLocks noChangeShapeType="1"/>
            </p:cNvSpPr>
            <p:nvPr/>
          </p:nvSpPr>
          <p:spPr bwMode="auto">
            <a:xfrm>
              <a:off x="3061" y="2568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  <p:sp>
          <p:nvSpPr>
            <p:cNvPr id="24593" name="Rectangle 19"/>
            <p:cNvSpPr>
              <a:spLocks noChangeArrowheads="1"/>
            </p:cNvSpPr>
            <p:nvPr/>
          </p:nvSpPr>
          <p:spPr bwMode="auto">
            <a:xfrm>
              <a:off x="3380" y="2160"/>
              <a:ext cx="906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marL="609600" indent="-609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90600" indent="-5334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52600" indent="-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09800" indent="-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667000" indent="-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124200" indent="-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581400" indent="-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038600" indent="-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1600" dirty="0">
                  <a:latin typeface="Arial" panose="020B0604020202020204" pitchFamily="34" charset="0"/>
                </a:rPr>
                <a:t>Wdrożenie </a:t>
              </a:r>
            </a:p>
            <a:p>
              <a:pPr algn="ctr">
                <a:buFontTx/>
                <a:buNone/>
              </a:pPr>
              <a:r>
                <a:rPr lang="pl-PL" altLang="pl-PL" sz="1600" dirty="0">
                  <a:latin typeface="Arial" panose="020B0604020202020204" pitchFamily="34" charset="0"/>
                </a:rPr>
                <a:t>do</a:t>
              </a:r>
            </a:p>
            <a:p>
              <a:pPr algn="ctr">
                <a:buFontTx/>
                <a:buNone/>
              </a:pPr>
              <a:r>
                <a:rPr lang="pl-PL" altLang="pl-PL" sz="1600" dirty="0">
                  <a:latin typeface="Arial" panose="020B0604020202020204" pitchFamily="34" charset="0"/>
                </a:rPr>
                <a:t>Produkcji/</a:t>
              </a:r>
            </a:p>
            <a:p>
              <a:pPr algn="ctr">
                <a:buFontTx/>
                <a:buNone/>
              </a:pPr>
              <a:r>
                <a:rPr lang="pl-PL" altLang="pl-PL" sz="1600" dirty="0">
                  <a:latin typeface="Arial" panose="020B0604020202020204" pitchFamily="34" charset="0"/>
                </a:rPr>
                <a:t>PPAP</a:t>
              </a:r>
            </a:p>
          </p:txBody>
        </p:sp>
      </p:grpSp>
      <p:sp>
        <p:nvSpPr>
          <p:cNvPr id="179220" name="Rectangle 20"/>
          <p:cNvSpPr>
            <a:spLocks noChangeArrowheads="1"/>
          </p:cNvSpPr>
          <p:nvPr/>
        </p:nvSpPr>
        <p:spPr bwMode="auto">
          <a:xfrm>
            <a:off x="179388" y="1268413"/>
            <a:ext cx="8640762" cy="138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 u="sng" dirty="0">
                <a:latin typeface="+mn-lt"/>
              </a:rPr>
              <a:t>APQP (</a:t>
            </a:r>
            <a:r>
              <a:rPr lang="pl-PL" altLang="pl-PL" sz="1800" i="1" u="sng" dirty="0">
                <a:latin typeface="+mn-lt"/>
              </a:rPr>
              <a:t>ang. Advanced Product Quality Planning</a:t>
            </a:r>
            <a:r>
              <a:rPr lang="pl-PL" altLang="pl-PL" sz="1800" u="sng" dirty="0">
                <a:latin typeface="+mn-lt"/>
              </a:rPr>
              <a:t>)</a:t>
            </a:r>
            <a:r>
              <a:rPr lang="pl-PL" altLang="pl-PL" sz="1800" dirty="0">
                <a:latin typeface="+mn-lt"/>
              </a:rPr>
              <a:t> - </a:t>
            </a:r>
            <a:r>
              <a:rPr lang="pl-PL" sz="1800" dirty="0">
                <a:latin typeface="+mn-lt"/>
              </a:rPr>
              <a:t>jest to określony proces rozwoju produktu. Według AIAG (</a:t>
            </a:r>
            <a:r>
              <a:rPr lang="en-US" sz="1800" dirty="0">
                <a:latin typeface="+mn-lt"/>
              </a:rPr>
              <a:t>ang. Automotive Industry Action Group</a:t>
            </a:r>
            <a:r>
              <a:rPr lang="pl-PL" sz="1800" dirty="0">
                <a:latin typeface="+mn-lt"/>
              </a:rPr>
              <a:t>) celem APQP jest " sporządzić plan jakości, który będzie wspierał rozwój produktu lub usługi, które zadowolą klientów. " Proces ten jest opisany w podręczniku AIAG 810-358-3003.</a:t>
            </a:r>
            <a:r>
              <a:rPr lang="pl-PL" altLang="pl-PL" sz="1800" dirty="0">
                <a:latin typeface="+mn-lt"/>
              </a:rPr>
              <a:t> </a:t>
            </a:r>
          </a:p>
          <a:p>
            <a:endParaRPr lang="pl-PL" altLang="pl-PL" sz="1800" dirty="0">
              <a:latin typeface="+mn-lt"/>
            </a:endParaRPr>
          </a:p>
          <a:p>
            <a:pPr>
              <a:buFontTx/>
              <a:buNone/>
            </a:pPr>
            <a:r>
              <a:rPr lang="pl-PL" altLang="pl-PL" sz="1800" dirty="0">
                <a:latin typeface="+mn-lt"/>
              </a:rPr>
              <a:t>Wg. APQP wdrożenie wyrobu podzielono na cztery główne etapy (fazy):</a:t>
            </a:r>
          </a:p>
          <a:p>
            <a:pPr>
              <a:buFontTx/>
              <a:buNone/>
            </a:pPr>
            <a:endParaRPr lang="pl-PL" altLang="pl-PL" sz="1800" dirty="0">
              <a:latin typeface="+mn-lt"/>
            </a:endParaRPr>
          </a:p>
          <a:p>
            <a:pPr>
              <a:buFontTx/>
              <a:buNone/>
            </a:pPr>
            <a:endParaRPr lang="pl-PL" altLang="pl-PL" sz="1800" dirty="0">
              <a:latin typeface="+mn-lt"/>
            </a:endParaRPr>
          </a:p>
        </p:txBody>
      </p:sp>
      <p:sp>
        <p:nvSpPr>
          <p:cNvPr id="179224" name="Rectangle 24"/>
          <p:cNvSpPr>
            <a:spLocks noChangeArrowheads="1"/>
          </p:cNvSpPr>
          <p:nvPr/>
        </p:nvSpPr>
        <p:spPr bwMode="auto">
          <a:xfrm>
            <a:off x="179388" y="5733256"/>
            <a:ext cx="86407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1800" dirty="0">
                <a:latin typeface="+mn-lt"/>
              </a:rPr>
              <a:t>W poszczególnych fazach APQP wyszczególnia odpowiednie kroki, które mają na celu zapewnienie właściwej jakości wyrobu.</a:t>
            </a:r>
          </a:p>
        </p:txBody>
      </p:sp>
      <p:grpSp>
        <p:nvGrpSpPr>
          <p:cNvPr id="179241" name="Group 41"/>
          <p:cNvGrpSpPr>
            <a:grpSpLocks/>
          </p:cNvGrpSpPr>
          <p:nvPr/>
        </p:nvGrpSpPr>
        <p:grpSpPr bwMode="auto">
          <a:xfrm>
            <a:off x="2338388" y="3356520"/>
            <a:ext cx="2016125" cy="1944688"/>
            <a:chOff x="1791" y="1888"/>
            <a:chExt cx="1270" cy="1225"/>
          </a:xfrm>
        </p:grpSpPr>
        <p:sp>
          <p:nvSpPr>
            <p:cNvPr id="24586" name="Rectangle 33"/>
            <p:cNvSpPr>
              <a:spLocks noChangeArrowheads="1"/>
            </p:cNvSpPr>
            <p:nvPr/>
          </p:nvSpPr>
          <p:spPr bwMode="auto">
            <a:xfrm>
              <a:off x="2018" y="1888"/>
              <a:ext cx="1043" cy="18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200">
                  <a:latin typeface="Arial" panose="020B0604020202020204" pitchFamily="34" charset="0"/>
                </a:rPr>
                <a:t>Prototyp</a:t>
              </a:r>
              <a:endParaRPr lang="en-US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587" name="Rectangle 34"/>
            <p:cNvSpPr>
              <a:spLocks noChangeArrowheads="1"/>
            </p:cNvSpPr>
            <p:nvPr/>
          </p:nvSpPr>
          <p:spPr bwMode="auto">
            <a:xfrm>
              <a:off x="2018" y="2069"/>
              <a:ext cx="1043" cy="10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l-PL" altLang="pl-PL" sz="1200">
                <a:latin typeface="Arial" panose="020B0604020202020204" pitchFamily="34" charset="0"/>
              </a:endParaRPr>
            </a:p>
          </p:txBody>
        </p:sp>
        <p:sp>
          <p:nvSpPr>
            <p:cNvPr id="24588" name="Rectangle 35"/>
            <p:cNvSpPr>
              <a:spLocks noChangeArrowheads="1"/>
            </p:cNvSpPr>
            <p:nvPr/>
          </p:nvSpPr>
          <p:spPr bwMode="auto">
            <a:xfrm>
              <a:off x="2063" y="2160"/>
              <a:ext cx="952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pl-PL" altLang="pl-PL" sz="1600">
                  <a:latin typeface="Arial" panose="020B0604020202020204" pitchFamily="34" charset="0"/>
                </a:rPr>
                <a:t>Projektowanie wyrobu</a:t>
              </a:r>
            </a:p>
          </p:txBody>
        </p:sp>
        <p:sp>
          <p:nvSpPr>
            <p:cNvPr id="24589" name="Line 39"/>
            <p:cNvSpPr>
              <a:spLocks noChangeShapeType="1"/>
            </p:cNvSpPr>
            <p:nvPr/>
          </p:nvSpPr>
          <p:spPr bwMode="auto">
            <a:xfrm>
              <a:off x="1791" y="2568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pl-PL"/>
            </a:p>
          </p:txBody>
        </p:sp>
      </p:grpSp>
      <p:pic>
        <p:nvPicPr>
          <p:cNvPr id="24585" name="Picture 43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ole tekstowe 25"/>
          <p:cNvSpPr txBox="1"/>
          <p:nvPr/>
        </p:nvSpPr>
        <p:spPr>
          <a:xfrm>
            <a:off x="5724128" y="650495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4459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0" grpId="0"/>
      <p:bldP spid="1792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18691"/>
            <a:ext cx="8229600" cy="638944"/>
          </a:xfrm>
        </p:spPr>
        <p:txBody>
          <a:bodyPr>
            <a:normAutofit fontScale="90000"/>
          </a:bodyPr>
          <a:lstStyle/>
          <a:p>
            <a:pPr algn="l" fontAlgn="t"/>
            <a:r>
              <a:rPr lang="en-US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Plan</a:t>
            </a:r>
            <a:r>
              <a:rPr lang="pl-PL" sz="2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l-PL" sz="27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Kontroli - Przykład</a:t>
            </a:r>
            <a:br>
              <a:rPr lang="pl-PL" sz="2200" dirty="0">
                <a:solidFill>
                  <a:srgbClr val="006600"/>
                </a:solidFill>
                <a:cs typeface="Arial" pitchFamily="34" charset="0"/>
              </a:rPr>
            </a:br>
            <a:endParaRPr lang="pl-PL" sz="1800" dirty="0"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76280" y="5148787"/>
            <a:ext cx="874548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pl-PL" altLang="pl-PL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altLang="pl-PL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6" name="Picture 6" descr="cplan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" y="2829847"/>
            <a:ext cx="882173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187624" y="3874898"/>
            <a:ext cx="2447925" cy="1978025"/>
            <a:chOff x="-534" y="3260"/>
            <a:chExt cx="1542" cy="1246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-534" y="4134"/>
              <a:ext cx="1542" cy="3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pl-PL" dirty="0"/>
                <a:t>Charakterystyka normalna wyrobu</a:t>
              </a: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192" y="3260"/>
              <a:ext cx="330" cy="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915765" y="5294509"/>
            <a:ext cx="2447925" cy="590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/>
              <a:t>Charakterystyka specjalna procesu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801320" y="4645221"/>
            <a:ext cx="133840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 flipV="1">
            <a:off x="4078844" y="4374225"/>
            <a:ext cx="1060884" cy="920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53200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388" y="1610494"/>
            <a:ext cx="8785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l-PL" altLang="pl-PL" b="1" u="sng" dirty="0">
                <a:latin typeface="Arial" panose="020B0604020202020204" pitchFamily="34" charset="0"/>
              </a:rPr>
              <a:t>MSA (</a:t>
            </a:r>
            <a:r>
              <a:rPr lang="pl-PL" altLang="pl-PL" b="1" i="1" u="sng" dirty="0">
                <a:latin typeface="Arial" panose="020B0604020202020204" pitchFamily="34" charset="0"/>
              </a:rPr>
              <a:t>ang. </a:t>
            </a:r>
            <a:r>
              <a:rPr lang="en-US" altLang="pl-PL" b="1" i="1" u="sng" dirty="0">
                <a:latin typeface="Arial" panose="020B0604020202020204" pitchFamily="34" charset="0"/>
              </a:rPr>
              <a:t>Measurement System Analysis</a:t>
            </a:r>
            <a:r>
              <a:rPr lang="pl-PL" altLang="pl-PL" b="1" u="sng" dirty="0">
                <a:latin typeface="Arial" panose="020B0604020202020204" pitchFamily="34" charset="0"/>
              </a:rPr>
              <a:t>)</a:t>
            </a:r>
            <a:r>
              <a:rPr lang="pl-PL" altLang="pl-PL" u="sng" dirty="0">
                <a:latin typeface="Arial" panose="020B0604020202020204" pitchFamily="34" charset="0"/>
              </a:rPr>
              <a:t> </a:t>
            </a:r>
          </a:p>
          <a:p>
            <a:pPr algn="l"/>
            <a:endParaRPr lang="pl-PL" altLang="pl-PL" dirty="0">
              <a:latin typeface="Arial" panose="020B0604020202020204" pitchFamily="34" charset="0"/>
            </a:endParaRPr>
          </a:p>
          <a:p>
            <a:pPr algn="l"/>
            <a:r>
              <a:rPr lang="pl-PL" altLang="pl-PL" dirty="0">
                <a:latin typeface="Arial" panose="020B0604020202020204" pitchFamily="34" charset="0"/>
              </a:rPr>
              <a:t>Analiza systemu pomiarowego. Metoda statystyczna określająca jak powtarzalny jest wynik pomiaru danej charakterystyki specjalnej i jaki jest wpływ operatora, przyrządu i badanych wyrobów na całkowity wynik pomiaru.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66950" y="3787775"/>
            <a:ext cx="1728788" cy="433388"/>
          </a:xfrm>
          <a:prstGeom prst="flowChart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>
                <a:latin typeface="Arial" panose="020B0604020202020204" pitchFamily="34" charset="0"/>
              </a:rPr>
              <a:t>Wynik pomiaru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995738" y="3787775"/>
            <a:ext cx="2951162" cy="433388"/>
            <a:chOff x="2337" y="2206"/>
            <a:chExt cx="1859" cy="273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699" y="2206"/>
              <a:ext cx="1497" cy="273"/>
            </a:xfrm>
            <a:prstGeom prst="flowChartProcess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>
                  <a:latin typeface="Arial" panose="020B0604020202020204" pitchFamily="34" charset="0"/>
                </a:rPr>
                <a:t>Przyrząd pomiarowy</a:t>
              </a:r>
            </a:p>
          </p:txBody>
        </p:sp>
        <p:cxnSp>
          <p:nvCxnSpPr>
            <p:cNvPr id="10" name="AutoShape 10"/>
            <p:cNvCxnSpPr>
              <a:cxnSpLocks noChangeShapeType="1"/>
              <a:stCxn id="9" idx="1"/>
              <a:endCxn id="7" idx="3"/>
            </p:cNvCxnSpPr>
            <p:nvPr/>
          </p:nvCxnSpPr>
          <p:spPr bwMode="auto">
            <a:xfrm rot="10800000">
              <a:off x="2337" y="2343"/>
              <a:ext cx="3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132138" y="3138488"/>
            <a:ext cx="3814762" cy="649287"/>
            <a:chOff x="1793" y="1797"/>
            <a:chExt cx="2403" cy="409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699" y="1797"/>
              <a:ext cx="1497" cy="273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>
                  <a:latin typeface="Arial" panose="020B0604020202020204" pitchFamily="34" charset="0"/>
                </a:rPr>
                <a:t>Operator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12" idx="1"/>
              <a:endCxn id="7" idx="0"/>
            </p:cNvCxnSpPr>
            <p:nvPr/>
          </p:nvCxnSpPr>
          <p:spPr bwMode="auto">
            <a:xfrm rot="10800000" flipV="1">
              <a:off x="1793" y="1934"/>
              <a:ext cx="906" cy="2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3132138" y="4221163"/>
            <a:ext cx="3814762" cy="647700"/>
            <a:chOff x="1793" y="2479"/>
            <a:chExt cx="2403" cy="408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2699" y="2614"/>
              <a:ext cx="1497" cy="273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>
                  <a:latin typeface="Arial" panose="020B0604020202020204" pitchFamily="34" charset="0"/>
                </a:rPr>
                <a:t>Wyrób</a:t>
              </a:r>
            </a:p>
          </p:txBody>
        </p:sp>
        <p:cxnSp>
          <p:nvCxnSpPr>
            <p:cNvPr id="16" name="AutoShape 12"/>
            <p:cNvCxnSpPr>
              <a:cxnSpLocks noChangeShapeType="1"/>
              <a:stCxn id="15" idx="1"/>
              <a:endCxn id="7" idx="2"/>
            </p:cNvCxnSpPr>
            <p:nvPr/>
          </p:nvCxnSpPr>
          <p:spPr bwMode="auto">
            <a:xfrm rot="10800000">
              <a:off x="1793" y="2479"/>
              <a:ext cx="906" cy="2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58775" y="5229225"/>
            <a:ext cx="87852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l-PL" altLang="pl-PL" dirty="0">
                <a:latin typeface="Arial" panose="020B0604020202020204" pitchFamily="34" charset="0"/>
              </a:rPr>
              <a:t>Elementem MSA jest analiza R&amp;R (zwana także GR&amp;R).</a:t>
            </a:r>
          </a:p>
          <a:p>
            <a:pPr algn="l"/>
            <a:endParaRPr lang="pl-PL" altLang="pl-PL" dirty="0">
              <a:latin typeface="Arial" panose="020B0604020202020204" pitchFamily="34" charset="0"/>
            </a:endParaRPr>
          </a:p>
          <a:p>
            <a:pPr algn="l"/>
            <a:r>
              <a:rPr lang="pl-PL" altLang="pl-PL" dirty="0">
                <a:latin typeface="Arial" panose="020B0604020202020204" pitchFamily="34" charset="0"/>
              </a:rPr>
              <a:t>Celem jej jest określenie jaki jest wypływ operatora i wpływ przyrządu pomiarowego na mierzoną wielkość. Do obliczenia R&amp;R stosuje się odpowiednie algorytmy.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6280" y="640435"/>
            <a:ext cx="5287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9.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Measurement System Analysis Studies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 (MSA)/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Analiza Systemu Pomiarowego</a:t>
            </a:r>
            <a:r>
              <a:rPr lang="en-US" sz="2200" dirty="0">
                <a:solidFill>
                  <a:srgbClr val="006600"/>
                </a:solidFill>
                <a:cs typeface="Arial" pitchFamily="34" charset="0"/>
              </a:rPr>
              <a:t> </a:t>
            </a:r>
            <a:endParaRPr lang="pl-PL" sz="2200" dirty="0">
              <a:solidFill>
                <a:srgbClr val="006600"/>
              </a:solidFill>
              <a:cs typeface="Arial" pitchFamily="34" charset="0"/>
            </a:endParaRPr>
          </a:p>
          <a:p>
            <a:r>
              <a:rPr lang="pl-PL" sz="1600" dirty="0">
                <a:solidFill>
                  <a:srgbClr val="006600"/>
                </a:solidFill>
                <a:cs typeface="Arial" pitchFamily="34" charset="0"/>
              </a:rPr>
              <a:t>Wytyczne zawarte w podręczniku referencyjnym MSA </a:t>
            </a:r>
          </a:p>
          <a:p>
            <a:endParaRPr lang="pl-PL" sz="1600" dirty="0">
              <a:solidFill>
                <a:srgbClr val="006600"/>
              </a:solidFill>
            </a:endParaRPr>
          </a:p>
        </p:txBody>
      </p:sp>
      <p:graphicFrame>
        <p:nvGraphicFramePr>
          <p:cNvPr id="20" name="Obi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53735"/>
              </p:ext>
            </p:extLst>
          </p:nvPr>
        </p:nvGraphicFramePr>
        <p:xfrm>
          <a:off x="6804248" y="707748"/>
          <a:ext cx="1159127" cy="9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1" name="Acrobat Document" showAsIcon="1" r:id="rId4" imgW="914400" imgH="771480" progId="AcroExch.Document.11">
                  <p:embed/>
                </p:oleObj>
              </mc:Choice>
              <mc:Fallback>
                <p:oleObj name="Acrobat Document" showAsIcon="1" r:id="rId4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707748"/>
                        <a:ext cx="1159127" cy="9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9643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620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00"/>
                </a:solidFill>
                <a:latin typeface="Arial" panose="020B0604020202020204" pitchFamily="34" charset="0"/>
              </a:rPr>
              <a:t>MSA</a:t>
            </a:r>
            <a:endParaRPr lang="pl-PL" altLang="pl-PL" sz="1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492500" y="2132013"/>
            <a:ext cx="2592388" cy="358775"/>
          </a:xfrm>
          <a:prstGeom prst="flowChart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>
                <a:latin typeface="Arial" panose="020B0604020202020204" pitchFamily="34" charset="0"/>
              </a:rPr>
              <a:t>Zmienność procesu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00113" y="2490788"/>
            <a:ext cx="3889375" cy="936625"/>
            <a:chOff x="567" y="1569"/>
            <a:chExt cx="2450" cy="59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567" y="1932"/>
              <a:ext cx="2132" cy="22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>
                  <a:latin typeface="Arial" panose="020B0604020202020204" pitchFamily="34" charset="0"/>
                </a:rPr>
                <a:t>Faktyczna zmienność procesu</a:t>
              </a:r>
            </a:p>
          </p:txBody>
        </p:sp>
        <p:cxnSp>
          <p:nvCxnSpPr>
            <p:cNvPr id="8" name="AutoShape 6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-5400000">
              <a:off x="2143" y="1059"/>
              <a:ext cx="363" cy="1384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789488" y="2490788"/>
            <a:ext cx="3598862" cy="936625"/>
            <a:chOff x="3017" y="1569"/>
            <a:chExt cx="2267" cy="590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334" y="1932"/>
              <a:ext cx="1950" cy="227"/>
            </a:xfrm>
            <a:prstGeom prst="flowChartProcess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>
                  <a:latin typeface="Arial" panose="020B0604020202020204" pitchFamily="34" charset="0"/>
                </a:rPr>
                <a:t>Zmienność pomiaru</a:t>
              </a:r>
            </a:p>
          </p:txBody>
        </p:sp>
        <p:cxnSp>
          <p:nvCxnSpPr>
            <p:cNvPr id="11" name="AutoShape 9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5400000" flipH="1">
              <a:off x="3481" y="1105"/>
              <a:ext cx="363" cy="1292"/>
            </a:xfrm>
            <a:prstGeom prst="bent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292725" y="3427413"/>
            <a:ext cx="1547813" cy="865187"/>
            <a:chOff x="3334" y="2159"/>
            <a:chExt cx="975" cy="545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3334" y="2386"/>
              <a:ext cx="907" cy="318"/>
            </a:xfrm>
            <a:prstGeom prst="flowChartProcess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>
                  <a:latin typeface="Arial" panose="020B0604020202020204" pitchFamily="34" charset="0"/>
                </a:rPr>
                <a:t>Wpływ operatora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rot="-5400000">
              <a:off x="3935" y="2012"/>
              <a:ext cx="227" cy="521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840538" y="3427413"/>
            <a:ext cx="1547812" cy="865187"/>
            <a:chOff x="4309" y="2159"/>
            <a:chExt cx="975" cy="545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4332" y="2386"/>
              <a:ext cx="952" cy="318"/>
            </a:xfrm>
            <a:prstGeom prst="flowChartProcess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>
                  <a:latin typeface="Arial" panose="020B0604020202020204" pitchFamily="34" charset="0"/>
                </a:rPr>
                <a:t>Wpływ przyrządu</a:t>
              </a:r>
            </a:p>
          </p:txBody>
        </p:sp>
        <p:cxnSp>
          <p:nvCxnSpPr>
            <p:cNvPr id="17" name="AutoShape 15"/>
            <p:cNvCxnSpPr>
              <a:cxnSpLocks noChangeShapeType="1"/>
              <a:stCxn id="16" idx="0"/>
              <a:endCxn id="10" idx="2"/>
            </p:cNvCxnSpPr>
            <p:nvPr/>
          </p:nvCxnSpPr>
          <p:spPr bwMode="auto">
            <a:xfrm rot="5400000" flipH="1">
              <a:off x="4445" y="2023"/>
              <a:ext cx="227" cy="499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908175" y="4292600"/>
            <a:ext cx="6480175" cy="1368425"/>
            <a:chOff x="1202" y="2704"/>
            <a:chExt cx="4082" cy="862"/>
          </a:xfrm>
        </p:grpSpPr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2246" y="3339"/>
              <a:ext cx="952" cy="227"/>
            </a:xfrm>
            <a:prstGeom prst="flowChartProcess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 dirty="0">
                  <a:latin typeface="Arial" panose="020B0604020202020204" pitchFamily="34" charset="0"/>
                </a:rPr>
                <a:t>Powtarzalność</a:t>
              </a: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1202" y="3339"/>
              <a:ext cx="952" cy="227"/>
            </a:xfrm>
            <a:prstGeom prst="flowChartProcess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 dirty="0">
                  <a:latin typeface="Arial" panose="020B0604020202020204" pitchFamily="34" charset="0"/>
                </a:rPr>
                <a:t>Dokładność</a:t>
              </a:r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3289" y="3339"/>
              <a:ext cx="952" cy="227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>
                  <a:latin typeface="Arial" panose="020B0604020202020204" pitchFamily="34" charset="0"/>
                </a:rPr>
                <a:t>Stabilność</a:t>
              </a: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4332" y="3339"/>
              <a:ext cx="952" cy="227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>
                  <a:latin typeface="Arial" panose="020B0604020202020204" pitchFamily="34" charset="0"/>
                </a:rPr>
                <a:t>Liniowość</a:t>
              </a:r>
            </a:p>
          </p:txBody>
        </p:sp>
        <p:cxnSp>
          <p:nvCxnSpPr>
            <p:cNvPr id="23" name="AutoShape 24"/>
            <p:cNvCxnSpPr>
              <a:cxnSpLocks noChangeShapeType="1"/>
              <a:stCxn id="22" idx="0"/>
              <a:endCxn id="16" idx="2"/>
            </p:cNvCxnSpPr>
            <p:nvPr/>
          </p:nvCxnSpPr>
          <p:spPr bwMode="auto">
            <a:xfrm rot="-5400000">
              <a:off x="4490" y="3022"/>
              <a:ext cx="63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5"/>
            <p:cNvCxnSpPr>
              <a:cxnSpLocks noChangeShapeType="1"/>
              <a:stCxn id="20" idx="0"/>
              <a:endCxn id="19" idx="0"/>
            </p:cNvCxnSpPr>
            <p:nvPr/>
          </p:nvCxnSpPr>
          <p:spPr bwMode="auto">
            <a:xfrm rot="5400000" flipV="1">
              <a:off x="2199" y="2818"/>
              <a:ext cx="1" cy="1044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6"/>
            <p:cNvCxnSpPr>
              <a:cxnSpLocks noChangeShapeType="1"/>
              <a:stCxn id="19" idx="0"/>
              <a:endCxn id="21" idx="0"/>
            </p:cNvCxnSpPr>
            <p:nvPr/>
          </p:nvCxnSpPr>
          <p:spPr bwMode="auto">
            <a:xfrm rot="5400000" flipV="1">
              <a:off x="3243" y="2818"/>
              <a:ext cx="1" cy="1043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7"/>
            <p:cNvCxnSpPr>
              <a:cxnSpLocks noChangeShapeType="1"/>
              <a:stCxn id="21" idx="0"/>
              <a:endCxn id="22" idx="0"/>
            </p:cNvCxnSpPr>
            <p:nvPr/>
          </p:nvCxnSpPr>
          <p:spPr bwMode="auto">
            <a:xfrm rot="5400000" flipV="1">
              <a:off x="4286" y="2818"/>
              <a:ext cx="1" cy="1043"/>
            </a:xfrm>
            <a:prstGeom prst="bent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395288" y="3248025"/>
            <a:ext cx="4897437" cy="1044575"/>
            <a:chOff x="249" y="2046"/>
            <a:chExt cx="3085" cy="658"/>
          </a:xfrm>
        </p:grpSpPr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>
              <a:off x="249" y="2386"/>
              <a:ext cx="862" cy="317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>
                  <a:latin typeface="Arial" panose="020B0604020202020204" pitchFamily="34" charset="0"/>
                </a:rPr>
                <a:t>Zmienność</a:t>
              </a:r>
            </a:p>
            <a:p>
              <a:r>
                <a:rPr lang="pl-PL" altLang="pl-PL" sz="1400">
                  <a:latin typeface="Arial" panose="020B0604020202020204" pitchFamily="34" charset="0"/>
                </a:rPr>
                <a:t>długoterminowa</a:t>
              </a:r>
            </a:p>
          </p:txBody>
        </p:sp>
        <p:sp>
          <p:nvSpPr>
            <p:cNvPr id="29" name="AutoShape 30"/>
            <p:cNvSpPr>
              <a:spLocks noChangeArrowheads="1"/>
            </p:cNvSpPr>
            <p:nvPr/>
          </p:nvSpPr>
          <p:spPr bwMode="auto">
            <a:xfrm>
              <a:off x="1202" y="2386"/>
              <a:ext cx="862" cy="318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>
                  <a:latin typeface="Arial" panose="020B0604020202020204" pitchFamily="34" charset="0"/>
                </a:rPr>
                <a:t>Zmienność</a:t>
              </a:r>
            </a:p>
            <a:p>
              <a:r>
                <a:rPr lang="pl-PL" altLang="pl-PL" sz="1400">
                  <a:latin typeface="Arial" panose="020B0604020202020204" pitchFamily="34" charset="0"/>
                </a:rPr>
                <a:t>krótkoterminowa</a:t>
              </a:r>
            </a:p>
          </p:txBody>
        </p:sp>
        <p:sp>
          <p:nvSpPr>
            <p:cNvPr id="30" name="AutoShape 31"/>
            <p:cNvSpPr>
              <a:spLocks noChangeArrowheads="1"/>
            </p:cNvSpPr>
            <p:nvPr/>
          </p:nvSpPr>
          <p:spPr bwMode="auto">
            <a:xfrm>
              <a:off x="2155" y="2386"/>
              <a:ext cx="862" cy="318"/>
            </a:xfrm>
            <a:prstGeom prst="flowChartProcess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66FF33">
                    <a:alpha val="98000"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>
                  <a:latin typeface="Arial" panose="020B0604020202020204" pitchFamily="34" charset="0"/>
                </a:rPr>
                <a:t>Zmienność w </a:t>
              </a:r>
            </a:p>
            <a:p>
              <a:r>
                <a:rPr lang="pl-PL" altLang="pl-PL" sz="1400">
                  <a:latin typeface="Arial" panose="020B0604020202020204" pitchFamily="34" charset="0"/>
                </a:rPr>
                <a:t>ramach próbek</a:t>
              </a:r>
            </a:p>
          </p:txBody>
        </p:sp>
        <p:cxnSp>
          <p:nvCxnSpPr>
            <p:cNvPr id="31" name="AutoShape 32"/>
            <p:cNvCxnSpPr>
              <a:cxnSpLocks noChangeShapeType="1"/>
              <a:stCxn id="28" idx="0"/>
              <a:endCxn id="7" idx="2"/>
            </p:cNvCxnSpPr>
            <p:nvPr/>
          </p:nvCxnSpPr>
          <p:spPr bwMode="auto">
            <a:xfrm rot="-5400000">
              <a:off x="1043" y="1796"/>
              <a:ext cx="227" cy="953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3"/>
            <p:cNvCxnSpPr>
              <a:cxnSpLocks noChangeShapeType="1"/>
              <a:stCxn id="29" idx="0"/>
              <a:endCxn id="7" idx="2"/>
            </p:cNvCxnSpPr>
            <p:nvPr/>
          </p:nvCxnSpPr>
          <p:spPr bwMode="auto">
            <a:xfrm rot="-5400000">
              <a:off x="1519" y="2273"/>
              <a:ext cx="22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34"/>
            <p:cNvCxnSpPr>
              <a:cxnSpLocks noChangeShapeType="1"/>
              <a:stCxn id="30" idx="0"/>
              <a:endCxn id="7" idx="2"/>
            </p:cNvCxnSpPr>
            <p:nvPr/>
          </p:nvCxnSpPr>
          <p:spPr bwMode="auto">
            <a:xfrm rot="5400000" flipH="1">
              <a:off x="1996" y="1796"/>
              <a:ext cx="227" cy="953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5"/>
            <p:cNvCxnSpPr>
              <a:cxnSpLocks noChangeShapeType="1"/>
              <a:stCxn id="30" idx="3"/>
              <a:endCxn id="10" idx="1"/>
            </p:cNvCxnSpPr>
            <p:nvPr/>
          </p:nvCxnSpPr>
          <p:spPr bwMode="auto">
            <a:xfrm flipV="1">
              <a:off x="3017" y="2046"/>
              <a:ext cx="317" cy="499"/>
            </a:xfrm>
            <a:prstGeom prst="bentConnector3">
              <a:avLst>
                <a:gd name="adj1" fmla="val 498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79388" y="1268413"/>
            <a:ext cx="878522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dirty="0">
                <a:latin typeface="Arial" panose="020B0604020202020204" pitchFamily="34" charset="0"/>
              </a:rPr>
              <a:t>Zmienność procesu (i mierzonego w nim wyrobu)  i jego składowe</a:t>
            </a:r>
            <a:endParaRPr lang="el-GR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7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16"/>
          <p:cNvGrpSpPr>
            <a:grpSpLocks/>
          </p:cNvGrpSpPr>
          <p:nvPr/>
        </p:nvGrpSpPr>
        <p:grpSpPr bwMode="auto">
          <a:xfrm>
            <a:off x="5292725" y="4292600"/>
            <a:ext cx="1441450" cy="576263"/>
            <a:chOff x="3334" y="2704"/>
            <a:chExt cx="908" cy="363"/>
          </a:xfrm>
        </p:grpSpPr>
        <p:sp>
          <p:nvSpPr>
            <p:cNvPr id="71" name="AutoShape 17"/>
            <p:cNvSpPr>
              <a:spLocks noChangeArrowheads="1"/>
            </p:cNvSpPr>
            <p:nvPr/>
          </p:nvSpPr>
          <p:spPr bwMode="auto">
            <a:xfrm>
              <a:off x="3334" y="2840"/>
              <a:ext cx="908" cy="227"/>
            </a:xfrm>
            <a:prstGeom prst="flowChartProcess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l-PL" altLang="pl-PL" sz="1400" dirty="0">
                  <a:latin typeface="Arial" panose="020B0604020202020204" pitchFamily="34" charset="0"/>
                </a:rPr>
                <a:t>Odtwarzalność</a:t>
              </a:r>
            </a:p>
          </p:txBody>
        </p:sp>
        <p:cxnSp>
          <p:nvCxnSpPr>
            <p:cNvPr id="72" name="AutoShape 18"/>
            <p:cNvCxnSpPr>
              <a:cxnSpLocks noChangeShapeType="1"/>
              <a:stCxn id="71" idx="0"/>
            </p:cNvCxnSpPr>
            <p:nvPr/>
          </p:nvCxnSpPr>
          <p:spPr bwMode="auto">
            <a:xfrm rot="-5400000">
              <a:off x="3720" y="2772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3" name="Text Box 79"/>
          <p:cNvSpPr txBox="1">
            <a:spLocks noChangeArrowheads="1"/>
          </p:cNvSpPr>
          <p:nvPr/>
        </p:nvSpPr>
        <p:spPr bwMode="auto">
          <a:xfrm>
            <a:off x="3276600" y="6124007"/>
            <a:ext cx="3455689" cy="37241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400" dirty="0">
                <a:latin typeface="Arial" charset="0"/>
              </a:rPr>
              <a:t>Odpowiedzialność po stronie kalibracji </a:t>
            </a:r>
          </a:p>
        </p:txBody>
      </p:sp>
      <p:cxnSp>
        <p:nvCxnSpPr>
          <p:cNvPr id="74" name="Łącznik prosty ze strzałką 73"/>
          <p:cNvCxnSpPr>
            <a:stCxn id="73" idx="0"/>
          </p:cNvCxnSpPr>
          <p:nvPr/>
        </p:nvCxnSpPr>
        <p:spPr>
          <a:xfrm flipH="1" flipV="1">
            <a:off x="2550711" y="5649939"/>
            <a:ext cx="2453734" cy="4740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>
            <a:stCxn id="73" idx="0"/>
          </p:cNvCxnSpPr>
          <p:nvPr/>
        </p:nvCxnSpPr>
        <p:spPr>
          <a:xfrm flipV="1">
            <a:off x="5004445" y="5548267"/>
            <a:ext cx="611286" cy="5757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ze strzałką 75"/>
          <p:cNvCxnSpPr>
            <a:stCxn id="73" idx="0"/>
          </p:cNvCxnSpPr>
          <p:nvPr/>
        </p:nvCxnSpPr>
        <p:spPr>
          <a:xfrm flipV="1">
            <a:off x="5004445" y="5548267"/>
            <a:ext cx="2339478" cy="5757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8"/>
          <p:cNvSpPr txBox="1">
            <a:spLocks noChangeArrowheads="1"/>
          </p:cNvSpPr>
          <p:nvPr/>
        </p:nvSpPr>
        <p:spPr bwMode="auto">
          <a:xfrm>
            <a:off x="395536" y="4389864"/>
            <a:ext cx="2160240" cy="652486"/>
          </a:xfrm>
          <a:prstGeom prst="rect">
            <a:avLst/>
          </a:prstGeom>
          <a:solidFill>
            <a:srgbClr val="FF0000">
              <a:alpha val="70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400" dirty="0">
                <a:latin typeface="Arial" charset="0"/>
              </a:rPr>
              <a:t>Dla tych aspektów stosuje się analizę R&amp;R </a:t>
            </a:r>
          </a:p>
        </p:txBody>
      </p:sp>
      <p:cxnSp>
        <p:nvCxnSpPr>
          <p:cNvPr id="78" name="Łącznik prosty ze strzałką 77"/>
          <p:cNvCxnSpPr>
            <a:stCxn id="77" idx="3"/>
          </p:cNvCxnSpPr>
          <p:nvPr/>
        </p:nvCxnSpPr>
        <p:spPr>
          <a:xfrm flipV="1">
            <a:off x="2555776" y="4642060"/>
            <a:ext cx="2736304" cy="740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>
            <a:stCxn id="77" idx="3"/>
          </p:cNvCxnSpPr>
          <p:nvPr/>
        </p:nvCxnSpPr>
        <p:spPr>
          <a:xfrm>
            <a:off x="2555776" y="4716107"/>
            <a:ext cx="1763762" cy="68186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5390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62000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006600"/>
                </a:solidFill>
                <a:latin typeface="Arial" panose="020B0604020202020204" pitchFamily="34" charset="0"/>
              </a:rPr>
              <a:t>MSA</a:t>
            </a:r>
            <a:endParaRPr lang="pl-PL" altLang="pl-PL" sz="1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79388" y="1268413"/>
            <a:ext cx="878522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dirty="0">
                <a:latin typeface="Arial" panose="020B0604020202020204" pitchFamily="34" charset="0"/>
              </a:rPr>
              <a:t>Co to jest odtwarzalność (</a:t>
            </a:r>
            <a:r>
              <a:rPr lang="en-US" altLang="pl-PL" dirty="0">
                <a:latin typeface="Arial" panose="020B0604020202020204" pitchFamily="34" charset="0"/>
              </a:rPr>
              <a:t>Reproducibility</a:t>
            </a:r>
            <a:r>
              <a:rPr lang="pl-PL" altLang="pl-PL" dirty="0">
                <a:latin typeface="Arial" panose="020B0604020202020204" pitchFamily="34" charset="0"/>
              </a:rPr>
              <a:t>) i powtarzalność (</a:t>
            </a:r>
            <a:r>
              <a:rPr lang="en-US" altLang="pl-PL" dirty="0">
                <a:latin typeface="Arial" panose="020B0604020202020204" pitchFamily="34" charset="0"/>
              </a:rPr>
              <a:t>Repeatability</a:t>
            </a:r>
            <a:r>
              <a:rPr lang="pl-PL" altLang="pl-PL" dirty="0">
                <a:latin typeface="Arial" panose="020B0604020202020204" pitchFamily="34" charset="0"/>
              </a:rPr>
              <a:t>)</a:t>
            </a:r>
            <a:endParaRPr lang="el-GR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900113" y="2133600"/>
            <a:ext cx="6397625" cy="4427538"/>
            <a:chOff x="567" y="1434"/>
            <a:chExt cx="4030" cy="2789"/>
          </a:xfrm>
        </p:grpSpPr>
        <p:sp>
          <p:nvSpPr>
            <p:cNvPr id="7" name="Line 39"/>
            <p:cNvSpPr>
              <a:spLocks noChangeShapeType="1"/>
            </p:cNvSpPr>
            <p:nvPr/>
          </p:nvSpPr>
          <p:spPr bwMode="auto">
            <a:xfrm flipH="1">
              <a:off x="1370" y="1434"/>
              <a:ext cx="13" cy="26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" name="Oval 40"/>
            <p:cNvSpPr>
              <a:spLocks noChangeArrowheads="1"/>
            </p:cNvSpPr>
            <p:nvPr/>
          </p:nvSpPr>
          <p:spPr bwMode="auto">
            <a:xfrm>
              <a:off x="4053" y="1718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Oval 41"/>
            <p:cNvSpPr>
              <a:spLocks noChangeArrowheads="1"/>
            </p:cNvSpPr>
            <p:nvPr/>
          </p:nvSpPr>
          <p:spPr bwMode="auto">
            <a:xfrm>
              <a:off x="3678" y="1983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>
              <a:off x="3977" y="1983"/>
              <a:ext cx="327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3668" y="2265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auto">
            <a:xfrm>
              <a:off x="4053" y="2265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3678" y="1718"/>
              <a:ext cx="199" cy="22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Oval 46"/>
            <p:cNvSpPr>
              <a:spLocks noChangeArrowheads="1"/>
            </p:cNvSpPr>
            <p:nvPr/>
          </p:nvSpPr>
          <p:spPr bwMode="auto">
            <a:xfrm>
              <a:off x="2982" y="1718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2608" y="1983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6" name="Oval 48"/>
            <p:cNvSpPr>
              <a:spLocks noChangeArrowheads="1"/>
            </p:cNvSpPr>
            <p:nvPr/>
          </p:nvSpPr>
          <p:spPr bwMode="auto">
            <a:xfrm>
              <a:off x="2886" y="1983"/>
              <a:ext cx="327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Oval 49"/>
            <p:cNvSpPr>
              <a:spLocks noChangeArrowheads="1"/>
            </p:cNvSpPr>
            <p:nvPr/>
          </p:nvSpPr>
          <p:spPr bwMode="auto">
            <a:xfrm>
              <a:off x="2598" y="2265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8" name="Oval 50"/>
            <p:cNvSpPr>
              <a:spLocks noChangeArrowheads="1"/>
            </p:cNvSpPr>
            <p:nvPr/>
          </p:nvSpPr>
          <p:spPr bwMode="auto">
            <a:xfrm>
              <a:off x="2972" y="2265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" name="Oval 51"/>
            <p:cNvSpPr>
              <a:spLocks noChangeArrowheads="1"/>
            </p:cNvSpPr>
            <p:nvPr/>
          </p:nvSpPr>
          <p:spPr bwMode="auto">
            <a:xfrm>
              <a:off x="2608" y="1718"/>
              <a:ext cx="199" cy="22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Oval 52"/>
            <p:cNvSpPr>
              <a:spLocks noChangeArrowheads="1"/>
            </p:cNvSpPr>
            <p:nvPr/>
          </p:nvSpPr>
          <p:spPr bwMode="auto">
            <a:xfrm>
              <a:off x="1983" y="1718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Oval 53"/>
            <p:cNvSpPr>
              <a:spLocks noChangeArrowheads="1"/>
            </p:cNvSpPr>
            <p:nvPr/>
          </p:nvSpPr>
          <p:spPr bwMode="auto">
            <a:xfrm>
              <a:off x="1608" y="1983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1907" y="1983"/>
              <a:ext cx="327" cy="22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auto">
            <a:xfrm>
              <a:off x="1598" y="2265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auto">
            <a:xfrm>
              <a:off x="1973" y="2265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1608" y="1718"/>
              <a:ext cx="199" cy="22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Line 59"/>
            <p:cNvSpPr>
              <a:spLocks noChangeShapeType="1"/>
            </p:cNvSpPr>
            <p:nvPr/>
          </p:nvSpPr>
          <p:spPr bwMode="auto">
            <a:xfrm>
              <a:off x="1226" y="3935"/>
              <a:ext cx="33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1622" y="3935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="1" baseline="-25000">
                  <a:latin typeface="Arial" panose="020B0604020202020204" pitchFamily="34" charset="0"/>
                </a:rPr>
                <a:t>Operator</a:t>
              </a:r>
            </a:p>
            <a:p>
              <a:r>
                <a:rPr lang="en-US" altLang="pl-PL" sz="1800" b="1" baseline="-250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2632" y="3935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="1" baseline="-25000">
                  <a:latin typeface="Arial" panose="020B0604020202020204" pitchFamily="34" charset="0"/>
                </a:rPr>
                <a:t>Operator</a:t>
              </a:r>
            </a:p>
            <a:p>
              <a:r>
                <a:rPr lang="en-US" altLang="pl-PL" sz="1800" b="1" baseline="-250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9" name="Rectangle 62"/>
            <p:cNvSpPr>
              <a:spLocks noChangeArrowheads="1"/>
            </p:cNvSpPr>
            <p:nvPr/>
          </p:nvSpPr>
          <p:spPr bwMode="auto">
            <a:xfrm>
              <a:off x="3688" y="3935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="1" baseline="-25000">
                  <a:latin typeface="Arial" panose="020B0604020202020204" pitchFamily="34" charset="0"/>
                </a:rPr>
                <a:t>Operator</a:t>
              </a:r>
            </a:p>
            <a:p>
              <a:r>
                <a:rPr lang="en-US" altLang="pl-PL" sz="1800" b="1" baseline="-250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0" name="Arc 63"/>
            <p:cNvSpPr>
              <a:spLocks/>
            </p:cNvSpPr>
            <p:nvPr/>
          </p:nvSpPr>
          <p:spPr bwMode="auto">
            <a:xfrm>
              <a:off x="2252" y="2103"/>
              <a:ext cx="291" cy="1319"/>
            </a:xfrm>
            <a:custGeom>
              <a:avLst/>
              <a:gdLst>
                <a:gd name="T0" fmla="*/ 19 w 21600"/>
                <a:gd name="T1" fmla="*/ 0 h 42885"/>
                <a:gd name="T2" fmla="*/ 46 w 21600"/>
                <a:gd name="T3" fmla="*/ 1319 h 42885"/>
                <a:gd name="T4" fmla="*/ 0 w 21600"/>
                <a:gd name="T5" fmla="*/ 663 h 428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2885" fill="none" extrusionOk="0">
                  <a:moveTo>
                    <a:pt x="1407" y="-1"/>
                  </a:moveTo>
                  <a:cubicBezTo>
                    <a:pt x="12765" y="741"/>
                    <a:pt x="21600" y="10170"/>
                    <a:pt x="21600" y="21554"/>
                  </a:cubicBezTo>
                  <a:cubicBezTo>
                    <a:pt x="21600" y="32171"/>
                    <a:pt x="13883" y="41214"/>
                    <a:pt x="3398" y="42884"/>
                  </a:cubicBezTo>
                </a:path>
                <a:path w="21600" h="42885" stroke="0" extrusionOk="0">
                  <a:moveTo>
                    <a:pt x="1407" y="-1"/>
                  </a:moveTo>
                  <a:cubicBezTo>
                    <a:pt x="12765" y="741"/>
                    <a:pt x="21600" y="10170"/>
                    <a:pt x="21600" y="21554"/>
                  </a:cubicBezTo>
                  <a:cubicBezTo>
                    <a:pt x="21600" y="32171"/>
                    <a:pt x="13883" y="41214"/>
                    <a:pt x="3398" y="42884"/>
                  </a:cubicBezTo>
                  <a:lnTo>
                    <a:pt x="0" y="21554"/>
                  </a:lnTo>
                  <a:lnTo>
                    <a:pt x="1407" y="-1"/>
                  </a:ln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Arc 65"/>
            <p:cNvSpPr>
              <a:spLocks/>
            </p:cNvSpPr>
            <p:nvPr/>
          </p:nvSpPr>
          <p:spPr bwMode="auto">
            <a:xfrm>
              <a:off x="2779" y="1486"/>
              <a:ext cx="985" cy="180"/>
            </a:xfrm>
            <a:custGeom>
              <a:avLst/>
              <a:gdLst>
                <a:gd name="T0" fmla="*/ 0 w 43179"/>
                <a:gd name="T1" fmla="*/ 172 h 21600"/>
                <a:gd name="T2" fmla="*/ 985 w 43179"/>
                <a:gd name="T3" fmla="*/ 180 h 21600"/>
                <a:gd name="T4" fmla="*/ 492 w 43179"/>
                <a:gd name="T5" fmla="*/ 1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79" h="21600" fill="none" extrusionOk="0">
                  <a:moveTo>
                    <a:pt x="0" y="20642"/>
                  </a:moveTo>
                  <a:cubicBezTo>
                    <a:pt x="512" y="9096"/>
                    <a:pt x="10022" y="0"/>
                    <a:pt x="21579" y="0"/>
                  </a:cubicBezTo>
                  <a:cubicBezTo>
                    <a:pt x="33508" y="0"/>
                    <a:pt x="43179" y="9670"/>
                    <a:pt x="43179" y="21600"/>
                  </a:cubicBezTo>
                </a:path>
                <a:path w="43179" h="21600" stroke="0" extrusionOk="0">
                  <a:moveTo>
                    <a:pt x="0" y="20642"/>
                  </a:moveTo>
                  <a:cubicBezTo>
                    <a:pt x="512" y="9096"/>
                    <a:pt x="10022" y="0"/>
                    <a:pt x="21579" y="0"/>
                  </a:cubicBezTo>
                  <a:cubicBezTo>
                    <a:pt x="33508" y="0"/>
                    <a:pt x="43179" y="9670"/>
                    <a:pt x="43179" y="21600"/>
                  </a:cubicBezTo>
                  <a:lnTo>
                    <a:pt x="21579" y="21600"/>
                  </a:lnTo>
                  <a:lnTo>
                    <a:pt x="0" y="20642"/>
                  </a:ln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2" name="Arc 69"/>
            <p:cNvSpPr>
              <a:spLocks/>
            </p:cNvSpPr>
            <p:nvPr/>
          </p:nvSpPr>
          <p:spPr bwMode="auto">
            <a:xfrm>
              <a:off x="1729" y="1467"/>
              <a:ext cx="985" cy="180"/>
            </a:xfrm>
            <a:custGeom>
              <a:avLst/>
              <a:gdLst>
                <a:gd name="T0" fmla="*/ 0 w 43179"/>
                <a:gd name="T1" fmla="*/ 172 h 21600"/>
                <a:gd name="T2" fmla="*/ 985 w 43179"/>
                <a:gd name="T3" fmla="*/ 180 h 21600"/>
                <a:gd name="T4" fmla="*/ 492 w 43179"/>
                <a:gd name="T5" fmla="*/ 1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79" h="21600" fill="none" extrusionOk="0">
                  <a:moveTo>
                    <a:pt x="0" y="20642"/>
                  </a:moveTo>
                  <a:cubicBezTo>
                    <a:pt x="512" y="9096"/>
                    <a:pt x="10022" y="0"/>
                    <a:pt x="21579" y="0"/>
                  </a:cubicBezTo>
                  <a:cubicBezTo>
                    <a:pt x="33508" y="0"/>
                    <a:pt x="43179" y="9670"/>
                    <a:pt x="43179" y="21600"/>
                  </a:cubicBezTo>
                </a:path>
                <a:path w="43179" h="21600" stroke="0" extrusionOk="0">
                  <a:moveTo>
                    <a:pt x="0" y="20642"/>
                  </a:moveTo>
                  <a:cubicBezTo>
                    <a:pt x="512" y="9096"/>
                    <a:pt x="10022" y="0"/>
                    <a:pt x="21579" y="0"/>
                  </a:cubicBezTo>
                  <a:cubicBezTo>
                    <a:pt x="33508" y="0"/>
                    <a:pt x="43179" y="9670"/>
                    <a:pt x="43179" y="21600"/>
                  </a:cubicBezTo>
                  <a:lnTo>
                    <a:pt x="21579" y="21600"/>
                  </a:lnTo>
                  <a:lnTo>
                    <a:pt x="0" y="20642"/>
                  </a:ln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3" name="Oval 70"/>
            <p:cNvSpPr>
              <a:spLocks noChangeArrowheads="1"/>
            </p:cNvSpPr>
            <p:nvPr/>
          </p:nvSpPr>
          <p:spPr bwMode="auto">
            <a:xfrm>
              <a:off x="4065" y="3053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Oval 71"/>
            <p:cNvSpPr>
              <a:spLocks noChangeArrowheads="1"/>
            </p:cNvSpPr>
            <p:nvPr/>
          </p:nvSpPr>
          <p:spPr bwMode="auto">
            <a:xfrm>
              <a:off x="3690" y="3318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Oval 72"/>
            <p:cNvSpPr>
              <a:spLocks noChangeArrowheads="1"/>
            </p:cNvSpPr>
            <p:nvPr/>
          </p:nvSpPr>
          <p:spPr bwMode="auto">
            <a:xfrm>
              <a:off x="3989" y="3318"/>
              <a:ext cx="327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73"/>
            <p:cNvSpPr>
              <a:spLocks noChangeArrowheads="1"/>
            </p:cNvSpPr>
            <p:nvPr/>
          </p:nvSpPr>
          <p:spPr bwMode="auto">
            <a:xfrm>
              <a:off x="3680" y="3600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7" name="Oval 74"/>
            <p:cNvSpPr>
              <a:spLocks noChangeArrowheads="1"/>
            </p:cNvSpPr>
            <p:nvPr/>
          </p:nvSpPr>
          <p:spPr bwMode="auto">
            <a:xfrm>
              <a:off x="4065" y="3600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8" name="Oval 75"/>
            <p:cNvSpPr>
              <a:spLocks noChangeArrowheads="1"/>
            </p:cNvSpPr>
            <p:nvPr/>
          </p:nvSpPr>
          <p:spPr bwMode="auto">
            <a:xfrm>
              <a:off x="3690" y="3053"/>
              <a:ext cx="199" cy="22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Oval 76"/>
            <p:cNvSpPr>
              <a:spLocks noChangeArrowheads="1"/>
            </p:cNvSpPr>
            <p:nvPr/>
          </p:nvSpPr>
          <p:spPr bwMode="auto">
            <a:xfrm>
              <a:off x="2994" y="3053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0" name="Oval 77"/>
            <p:cNvSpPr>
              <a:spLocks noChangeArrowheads="1"/>
            </p:cNvSpPr>
            <p:nvPr/>
          </p:nvSpPr>
          <p:spPr bwMode="auto">
            <a:xfrm>
              <a:off x="2620" y="3318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Oval 78"/>
            <p:cNvSpPr>
              <a:spLocks noChangeArrowheads="1"/>
            </p:cNvSpPr>
            <p:nvPr/>
          </p:nvSpPr>
          <p:spPr bwMode="auto">
            <a:xfrm>
              <a:off x="2898" y="3318"/>
              <a:ext cx="327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2" name="Oval 79"/>
            <p:cNvSpPr>
              <a:spLocks noChangeArrowheads="1"/>
            </p:cNvSpPr>
            <p:nvPr/>
          </p:nvSpPr>
          <p:spPr bwMode="auto">
            <a:xfrm>
              <a:off x="2610" y="3600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3" name="Oval 80"/>
            <p:cNvSpPr>
              <a:spLocks noChangeArrowheads="1"/>
            </p:cNvSpPr>
            <p:nvPr/>
          </p:nvSpPr>
          <p:spPr bwMode="auto">
            <a:xfrm>
              <a:off x="2984" y="3600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4" name="Oval 81"/>
            <p:cNvSpPr>
              <a:spLocks noChangeArrowheads="1"/>
            </p:cNvSpPr>
            <p:nvPr/>
          </p:nvSpPr>
          <p:spPr bwMode="auto">
            <a:xfrm>
              <a:off x="2620" y="3053"/>
              <a:ext cx="199" cy="22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Oval 82"/>
            <p:cNvSpPr>
              <a:spLocks noChangeArrowheads="1"/>
            </p:cNvSpPr>
            <p:nvPr/>
          </p:nvSpPr>
          <p:spPr bwMode="auto">
            <a:xfrm>
              <a:off x="1995" y="3053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Oval 83"/>
            <p:cNvSpPr>
              <a:spLocks noChangeArrowheads="1"/>
            </p:cNvSpPr>
            <p:nvPr/>
          </p:nvSpPr>
          <p:spPr bwMode="auto">
            <a:xfrm>
              <a:off x="1620" y="3318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Oval 84"/>
            <p:cNvSpPr>
              <a:spLocks noChangeArrowheads="1"/>
            </p:cNvSpPr>
            <p:nvPr/>
          </p:nvSpPr>
          <p:spPr bwMode="auto">
            <a:xfrm>
              <a:off x="1919" y="3318"/>
              <a:ext cx="327" cy="22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8" name="Oval 85"/>
            <p:cNvSpPr>
              <a:spLocks noChangeArrowheads="1"/>
            </p:cNvSpPr>
            <p:nvPr/>
          </p:nvSpPr>
          <p:spPr bwMode="auto">
            <a:xfrm>
              <a:off x="1610" y="3600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9" name="Oval 86"/>
            <p:cNvSpPr>
              <a:spLocks noChangeArrowheads="1"/>
            </p:cNvSpPr>
            <p:nvPr/>
          </p:nvSpPr>
          <p:spPr bwMode="auto">
            <a:xfrm>
              <a:off x="1985" y="3600"/>
              <a:ext cx="19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0" name="Oval 87"/>
            <p:cNvSpPr>
              <a:spLocks noChangeArrowheads="1"/>
            </p:cNvSpPr>
            <p:nvPr/>
          </p:nvSpPr>
          <p:spPr bwMode="auto">
            <a:xfrm>
              <a:off x="1620" y="3053"/>
              <a:ext cx="199" cy="22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 anchorCtr="1"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pl-PL" sz="1800" baseline="-25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" name="Text Box 88"/>
            <p:cNvSpPr txBox="1">
              <a:spLocks noChangeArrowheads="1"/>
            </p:cNvSpPr>
            <p:nvPr/>
          </p:nvSpPr>
          <p:spPr bwMode="auto">
            <a:xfrm>
              <a:off x="567" y="3339"/>
              <a:ext cx="6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pl-PL" b="1"/>
                <a:t>Odczyt 2</a:t>
              </a:r>
            </a:p>
          </p:txBody>
        </p:sp>
        <p:sp>
          <p:nvSpPr>
            <p:cNvPr id="52" name="Text Box 89"/>
            <p:cNvSpPr txBox="1">
              <a:spLocks noChangeArrowheads="1"/>
            </p:cNvSpPr>
            <p:nvPr/>
          </p:nvSpPr>
          <p:spPr bwMode="auto">
            <a:xfrm>
              <a:off x="612" y="2024"/>
              <a:ext cx="6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pl-PL" b="1"/>
                <a:t>Odczyt 1</a:t>
              </a:r>
            </a:p>
          </p:txBody>
        </p:sp>
      </p:grpSp>
      <p:sp>
        <p:nvSpPr>
          <p:cNvPr id="53" name="Text Box 91"/>
          <p:cNvSpPr txBox="1">
            <a:spLocks noChangeArrowheads="1"/>
          </p:cNvSpPr>
          <p:nvPr/>
        </p:nvSpPr>
        <p:spPr bwMode="auto">
          <a:xfrm>
            <a:off x="4211638" y="4076700"/>
            <a:ext cx="1381125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/>
              <a:t>Powtarzalność</a:t>
            </a:r>
          </a:p>
        </p:txBody>
      </p:sp>
      <p:sp>
        <p:nvSpPr>
          <p:cNvPr id="54" name="Text Box 92"/>
          <p:cNvSpPr txBox="1">
            <a:spLocks noChangeArrowheads="1"/>
          </p:cNvSpPr>
          <p:nvPr/>
        </p:nvSpPr>
        <p:spPr bwMode="auto">
          <a:xfrm>
            <a:off x="3708400" y="1773238"/>
            <a:ext cx="1414463" cy="3460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/>
              <a:t>Odtwarzalność</a:t>
            </a:r>
          </a:p>
        </p:txBody>
      </p:sp>
      <p:pic>
        <p:nvPicPr>
          <p:cNvPr id="55" name="Picture 93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pole tekstowe 5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41756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79512" y="134076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buFont typeface="+mj-lt"/>
              <a:buAutoNum type="arabicPeriod"/>
            </a:pPr>
            <a:r>
              <a:rPr lang="pl-PL" dirty="0"/>
              <a:t>Uzupełnij górną część arkusza R &amp; R</a:t>
            </a:r>
            <a:br>
              <a:rPr lang="pl-PL" dirty="0"/>
            </a:br>
            <a:r>
              <a:rPr lang="pl-PL" dirty="0"/>
              <a:t>Wprowadź liczbę operatorów, prób i próbek</a:t>
            </a:r>
            <a:br>
              <a:rPr lang="pl-PL" dirty="0"/>
            </a:br>
            <a:r>
              <a:rPr lang="pl-PL" dirty="0"/>
              <a:t>Wprowadź górną i dolną granicę specyfikacji</a:t>
            </a:r>
            <a:br>
              <a:rPr lang="pl-PL" dirty="0"/>
            </a:br>
            <a:r>
              <a:rPr lang="pl-PL" dirty="0"/>
              <a:t>Oszacuj Poziom Zaufania MSA.</a:t>
            </a:r>
            <a:br>
              <a:rPr lang="pl-PL" dirty="0"/>
            </a:br>
            <a:r>
              <a:rPr lang="pl-PL" b="1" dirty="0">
                <a:solidFill>
                  <a:srgbClr val="FF0000"/>
                </a:solidFill>
              </a:rPr>
              <a:t>Red:&gt; 30% </a:t>
            </a:r>
            <a:r>
              <a:rPr lang="pl-PL" dirty="0"/>
              <a:t>(zły)</a:t>
            </a:r>
            <a:br>
              <a:rPr lang="pl-PL" dirty="0"/>
            </a:br>
            <a:r>
              <a:rPr lang="pl-PL" b="1" dirty="0">
                <a:solidFill>
                  <a:srgbClr val="FFC000"/>
                </a:solidFill>
              </a:rPr>
              <a:t>Żółty: 10-30% </a:t>
            </a:r>
            <a:r>
              <a:rPr lang="pl-PL" dirty="0"/>
              <a:t>(marginalny)</a:t>
            </a:r>
            <a:br>
              <a:rPr lang="pl-PL" dirty="0"/>
            </a:br>
            <a:r>
              <a:rPr lang="pl-PL" b="1" dirty="0">
                <a:solidFill>
                  <a:srgbClr val="006600"/>
                </a:solidFill>
              </a:rPr>
              <a:t>Zielony: &lt;10% </a:t>
            </a:r>
            <a:r>
              <a:rPr lang="pl-PL" dirty="0"/>
              <a:t>(dobry)</a:t>
            </a:r>
            <a:br>
              <a:rPr lang="pl-PL" dirty="0"/>
            </a:br>
            <a:r>
              <a:rPr lang="pl-PL" dirty="0"/>
              <a:t>Interpretacja wyników – czy usprawnienia są wymagane?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6660232" y="1624763"/>
            <a:ext cx="2057400" cy="1742349"/>
            <a:chOff x="3949" y="2545"/>
            <a:chExt cx="2018" cy="1295"/>
          </a:xfrm>
        </p:grpSpPr>
        <p:sp>
          <p:nvSpPr>
            <p:cNvPr id="15" name="Rectangle 20"/>
            <p:cNvSpPr>
              <a:spLocks noChangeAspect="1" noChangeArrowheads="1"/>
            </p:cNvSpPr>
            <p:nvPr/>
          </p:nvSpPr>
          <p:spPr bwMode="auto">
            <a:xfrm>
              <a:off x="3949" y="2545"/>
              <a:ext cx="2018" cy="2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 anchor="b" anchorCtr="1">
              <a:spAutoFit/>
            </a:bodyPr>
            <a:lstStyle/>
            <a:p>
              <a:pPr algn="ctr" defTabSz="739775" eaLnBrk="0" hangingPunct="0">
                <a:spcBef>
                  <a:spcPct val="50000"/>
                </a:spcBef>
              </a:pPr>
              <a:r>
                <a:rPr lang="en-US" altLang="en-US" sz="2000" dirty="0">
                  <a:latin typeface="Verdana" pitchFamily="34" charset="0"/>
                </a:rPr>
                <a:t>% </a:t>
              </a:r>
              <a:r>
                <a:rPr lang="pl-PL" altLang="en-US" sz="2000" dirty="0">
                  <a:latin typeface="Verdana" pitchFamily="34" charset="0"/>
                </a:rPr>
                <a:t>Tolerancja</a:t>
              </a:r>
              <a:r>
                <a:rPr lang="en-US" altLang="en-US" sz="2000" dirty="0">
                  <a:latin typeface="Verdana" pitchFamily="34" charset="0"/>
                </a:rPr>
                <a:t>*</a:t>
              </a:r>
            </a:p>
          </p:txBody>
        </p:sp>
        <p:sp>
          <p:nvSpPr>
            <p:cNvPr id="16" name="Rectangle 21"/>
            <p:cNvSpPr>
              <a:spLocks noChangeAspect="1" noChangeArrowheads="1"/>
            </p:cNvSpPr>
            <p:nvPr/>
          </p:nvSpPr>
          <p:spPr bwMode="auto">
            <a:xfrm>
              <a:off x="4857" y="3503"/>
              <a:ext cx="240" cy="337"/>
            </a:xfrm>
            <a:prstGeom prst="rect">
              <a:avLst/>
            </a:prstGeom>
            <a:solidFill>
              <a:srgbClr val="00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" name="Rectangle 22"/>
            <p:cNvSpPr>
              <a:spLocks noChangeAspect="1" noChangeArrowheads="1"/>
            </p:cNvSpPr>
            <p:nvPr/>
          </p:nvSpPr>
          <p:spPr bwMode="auto">
            <a:xfrm>
              <a:off x="4857" y="3167"/>
              <a:ext cx="240" cy="337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" name="Rectangle 23"/>
            <p:cNvSpPr>
              <a:spLocks noChangeAspect="1" noChangeArrowheads="1"/>
            </p:cNvSpPr>
            <p:nvPr/>
          </p:nvSpPr>
          <p:spPr bwMode="auto">
            <a:xfrm>
              <a:off x="4857" y="2831"/>
              <a:ext cx="240" cy="337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9" name="Rectangle 24"/>
            <p:cNvSpPr>
              <a:spLocks noChangeAspect="1" noChangeArrowheads="1"/>
            </p:cNvSpPr>
            <p:nvPr/>
          </p:nvSpPr>
          <p:spPr bwMode="auto">
            <a:xfrm>
              <a:off x="4226" y="3392"/>
              <a:ext cx="586" cy="22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 defTabSz="739775" eaLnBrk="0" hangingPunct="0">
                <a:spcBef>
                  <a:spcPct val="50000"/>
                </a:spcBef>
              </a:pPr>
              <a:r>
                <a:rPr lang="en-US" altLang="en-US" sz="2000" dirty="0">
                  <a:latin typeface="Verdana" pitchFamily="34" charset="0"/>
                </a:rPr>
                <a:t>10%</a:t>
              </a:r>
            </a:p>
          </p:txBody>
        </p:sp>
        <p:sp>
          <p:nvSpPr>
            <p:cNvPr id="20" name="Rectangle 25"/>
            <p:cNvSpPr>
              <a:spLocks noChangeAspect="1" noChangeArrowheads="1"/>
            </p:cNvSpPr>
            <p:nvPr/>
          </p:nvSpPr>
          <p:spPr bwMode="auto">
            <a:xfrm>
              <a:off x="4229" y="3055"/>
              <a:ext cx="586" cy="2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 defTabSz="739775" eaLnBrk="0" hangingPunct="0">
                <a:spcBef>
                  <a:spcPct val="50000"/>
                </a:spcBef>
              </a:pPr>
              <a:r>
                <a:rPr lang="en-US" altLang="en-US" sz="2000">
                  <a:latin typeface="Verdana" pitchFamily="34" charset="0"/>
                </a:rPr>
                <a:t>30%</a:t>
              </a:r>
            </a:p>
          </p:txBody>
        </p:sp>
      </p:grpSp>
      <p:sp>
        <p:nvSpPr>
          <p:cNvPr id="21" name="Prostokąt 20"/>
          <p:cNvSpPr/>
          <p:nvPr/>
        </p:nvSpPr>
        <p:spPr>
          <a:xfrm>
            <a:off x="179512" y="76470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R&amp;R – </a:t>
            </a:r>
            <a:r>
              <a:rPr lang="pl-PL" alt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Instrukcja Kontroli </a:t>
            </a:r>
            <a:endParaRPr lang="pl-PL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4391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67253" y="764704"/>
            <a:ext cx="836226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10.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Dimensional Results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Raport pomiarowy</a:t>
            </a:r>
          </a:p>
          <a:p>
            <a:pPr fontAlgn="t"/>
            <a:r>
              <a:rPr lang="pl-PL" sz="1600" dirty="0">
                <a:solidFill>
                  <a:srgbClr val="006600"/>
                </a:solidFill>
                <a:cs typeface="Arial" pitchFamily="34" charset="0"/>
              </a:rPr>
              <a:t>Formularz standardowy PPAP str. 29</a:t>
            </a:r>
          </a:p>
          <a:p>
            <a:pPr fontAlgn="t"/>
            <a:endParaRPr lang="pl-PL" sz="2200" dirty="0">
              <a:solidFill>
                <a:srgbClr val="006600"/>
              </a:solidFill>
              <a:cs typeface="Arial" pitchFamily="34" charset="0"/>
            </a:endParaRPr>
          </a:p>
          <a:p>
            <a:pPr fontAlgn="t"/>
            <a:endParaRPr lang="pl-PL" sz="2200" dirty="0">
              <a:solidFill>
                <a:srgbClr val="006600"/>
              </a:solidFill>
              <a:cs typeface="Arial" pitchFamily="34" charset="0"/>
            </a:endParaRPr>
          </a:p>
          <a:p>
            <a:pPr fontAlgn="t"/>
            <a:endParaRPr lang="pl-PL" sz="2200" dirty="0">
              <a:solidFill>
                <a:srgbClr val="006600"/>
              </a:solidFill>
              <a:cs typeface="Arial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>
                <a:cs typeface="Arial" pitchFamily="34" charset="0"/>
              </a:rPr>
              <a:t>Powinien zawierać wszystkie wymiary zaznaczone na rysunku, charakterystyki i specyfikacje </a:t>
            </a:r>
            <a:r>
              <a:rPr lang="pl-PL" dirty="0"/>
              <a:t>dla każdego unikalnego procesu produkcji (z dokładnością do linii, formy lub gniazda, zob. PSW)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Ilość sztuk do pomiaru oraz wielkość partii z której powinny być pobrane - do uzgodnienia z Klientem lub zgodnie z podręcznikiem PPAP.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pl-PL" dirty="0"/>
          </a:p>
          <a:p>
            <a:pPr fontAlgn="t"/>
            <a:r>
              <a:rPr lang="pl-PL" dirty="0">
                <a:solidFill>
                  <a:srgbClr val="0000CC"/>
                </a:solidFill>
                <a:cs typeface="Arial" pitchFamily="34" charset="0"/>
              </a:rPr>
              <a:t>PPAP/2.1: </a:t>
            </a:r>
            <a:r>
              <a:rPr lang="pl-PL" sz="1600" dirty="0">
                <a:cs typeface="Arial" pitchFamily="34" charset="0"/>
              </a:rPr>
              <a:t>pobrane wyrywkowo z partii 300szt minimum, czas produkcji od 1 do 8h, </a:t>
            </a:r>
          </a:p>
          <a:p>
            <a:pPr fontAlgn="t"/>
            <a:r>
              <a:rPr lang="pl-PL" dirty="0">
                <a:solidFill>
                  <a:srgbClr val="0000CC"/>
                </a:solidFill>
                <a:cs typeface="Arial" pitchFamily="34" charset="0"/>
              </a:rPr>
              <a:t>VDA2: </a:t>
            </a:r>
            <a:r>
              <a:rPr lang="pl-PL" sz="1600" dirty="0">
                <a:cs typeface="Arial" pitchFamily="34" charset="0"/>
              </a:rPr>
              <a:t>wielkość partii powinna być uzgodniona z Klientem rozważając typ produkt</a:t>
            </a:r>
            <a:r>
              <a:rPr lang="pl-PL" sz="1600" dirty="0"/>
              <a:t>u </a:t>
            </a:r>
            <a:r>
              <a:rPr lang="pl-PL" sz="1600" b="1" dirty="0">
                <a:solidFill>
                  <a:srgbClr val="006600"/>
                </a:solidFill>
              </a:rPr>
              <a:t>– w tym przypadku </a:t>
            </a:r>
            <a:r>
              <a:rPr lang="pl-PL" sz="1600" b="1" dirty="0">
                <a:solidFill>
                  <a:srgbClr val="006600"/>
                </a:solidFill>
                <a:cs typeface="Arial" pitchFamily="34" charset="0"/>
              </a:rPr>
              <a:t>ten standard jest praktykowany przez Fideltronik</a:t>
            </a:r>
          </a:p>
          <a:p>
            <a:pPr fontAlgn="t"/>
            <a:endParaRPr lang="pl-PL" sz="1600" dirty="0"/>
          </a:p>
          <a:p>
            <a:pPr fontAlgn="t"/>
            <a:endParaRPr lang="pl-PL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/>
              <a:t>Dostawca może zidentyfikować jedną ze zmierzonych części jako wzorcową i poddać do zatwierdzenia Klientowi (zob. </a:t>
            </a:r>
            <a:r>
              <a:rPr lang="pl-PL" dirty="0" err="1"/>
              <a:t>ptk</a:t>
            </a:r>
            <a:r>
              <a:rPr lang="pl-PL" dirty="0"/>
              <a:t>.  16. </a:t>
            </a:r>
            <a:r>
              <a:rPr lang="en-US" dirty="0">
                <a:cs typeface="Arial" pitchFamily="34" charset="0"/>
              </a:rPr>
              <a:t>Master Sample</a:t>
            </a:r>
            <a:r>
              <a:rPr lang="pl-PL" dirty="0">
                <a:cs typeface="Arial" pitchFamily="34" charset="0"/>
              </a:rPr>
              <a:t>/ Wzorzec)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pl-PL" dirty="0">
              <a:cs typeface="Arial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pl-PL" dirty="0">
              <a:cs typeface="Arial" pitchFamily="34" charset="0"/>
            </a:endParaRPr>
          </a:p>
          <a:p>
            <a:pPr fontAlgn="t"/>
            <a:endParaRPr lang="pl-PL" sz="2200" dirty="0">
              <a:solidFill>
                <a:srgbClr val="006600"/>
              </a:solidFill>
              <a:cs typeface="Arial" pitchFamily="34" charset="0"/>
            </a:endParaRPr>
          </a:p>
          <a:p>
            <a:pPr fontAlgn="t"/>
            <a:endParaRPr lang="pl-PL" sz="2200" dirty="0">
              <a:solidFill>
                <a:srgbClr val="006600"/>
              </a:solidFill>
              <a:cs typeface="Arial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271374"/>
              </p:ext>
            </p:extLst>
          </p:nvPr>
        </p:nvGraphicFramePr>
        <p:xfrm>
          <a:off x="3779911" y="1340768"/>
          <a:ext cx="1136949" cy="95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4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911" y="1340768"/>
                        <a:ext cx="1136949" cy="959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967798"/>
              </p:ext>
            </p:extLst>
          </p:nvPr>
        </p:nvGraphicFramePr>
        <p:xfrm>
          <a:off x="5292080" y="1321208"/>
          <a:ext cx="1151240" cy="97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5" name="Acrobat Document" showAsIcon="1" r:id="rId6" imgW="914400" imgH="771480" progId="AcroExch.Document.11">
                  <p:embed/>
                </p:oleObj>
              </mc:Choice>
              <mc:Fallback>
                <p:oleObj name="Acrobat Document" showAsIcon="1" r:id="rId6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080" y="1321208"/>
                        <a:ext cx="1151240" cy="971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10597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63992"/>
            <a:ext cx="8712968" cy="6294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11.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Material, Performance, Test Results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Wyniki testów materiałowych i funkcjonalnych</a:t>
            </a:r>
          </a:p>
          <a:p>
            <a:pPr>
              <a:buNone/>
            </a:pPr>
            <a:r>
              <a:rPr lang="en-US" sz="2000" b="1" dirty="0">
                <a:solidFill>
                  <a:srgbClr val="0000CC"/>
                </a:solidFill>
                <a:cs typeface="Arial" pitchFamily="34" charset="0"/>
              </a:rPr>
              <a:t>Material Test Results </a:t>
            </a:r>
            <a:r>
              <a:rPr lang="pl-PL" sz="2000" b="1" dirty="0">
                <a:solidFill>
                  <a:srgbClr val="0000CC"/>
                </a:solidFill>
                <a:cs typeface="Arial" pitchFamily="34" charset="0"/>
              </a:rPr>
              <a:t>–</a:t>
            </a:r>
            <a:r>
              <a:rPr lang="pl-PL" sz="2000" dirty="0">
                <a:solidFill>
                  <a:srgbClr val="0000CC"/>
                </a:solidFill>
                <a:cs typeface="Arial" pitchFamily="34" charset="0"/>
              </a:rPr>
              <a:t> wyniki testów materiałowych </a:t>
            </a:r>
          </a:p>
          <a:p>
            <a:r>
              <a:rPr lang="pl-PL" sz="1800" dirty="0"/>
              <a:t>Organizacja powinna przeprowadzić testy dla wszystkich części i materiałów produktu, </a:t>
            </a:r>
            <a:r>
              <a:rPr lang="pl-PL" sz="1800" u="sng" dirty="0"/>
              <a:t>gdy właściwości chemiczne, fizyczne lub metalurgiczne </a:t>
            </a:r>
            <a:r>
              <a:rPr lang="pl-PL" sz="1800" dirty="0"/>
              <a:t>zostały wyspecyfikowane w projekcie lub Planie Kontroli. 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006600"/>
                </a:solidFill>
              </a:rPr>
              <a:t>Formularz standardowy PPAP str. 31</a:t>
            </a:r>
          </a:p>
          <a:p>
            <a:pPr marL="0" indent="0">
              <a:buNone/>
            </a:pPr>
            <a:endParaRPr lang="pl-PL" sz="1600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l-PL" sz="1600" b="1" i="1" dirty="0">
                <a:solidFill>
                  <a:schemeClr val="accent5">
                    <a:lumMod val="75000"/>
                  </a:schemeClr>
                </a:solidFill>
              </a:rPr>
              <a:t>Podręcznik Dostawcy/ Producenci Wiązek Kablowych:</a:t>
            </a:r>
          </a:p>
          <a:p>
            <a:pPr marL="0" indent="0">
              <a:buNone/>
            </a:pPr>
            <a:r>
              <a:rPr lang="pl-PL" sz="1600" i="1" dirty="0"/>
              <a:t>Dodatkowo, (jeżeli specyfikacja wyraźnie nie podaje innych standardów jakości) jest wymagane, aby</a:t>
            </a:r>
          </a:p>
          <a:p>
            <a:pPr marL="0" indent="0">
              <a:buNone/>
            </a:pPr>
            <a:r>
              <a:rPr lang="pl-PL" sz="1600" i="1" dirty="0"/>
              <a:t>dostawca:</a:t>
            </a:r>
          </a:p>
          <a:p>
            <a:pPr marL="0" indent="0">
              <a:buNone/>
            </a:pPr>
            <a:r>
              <a:rPr lang="pl-PL" sz="1600" i="1" dirty="0"/>
              <a:t>Pobierał próbki zaciśniętych przewodów i wykonywał pomiary sił zrywania końcówek zaciskanych</a:t>
            </a:r>
          </a:p>
          <a:p>
            <a:pPr marL="0" indent="0">
              <a:buNone/>
            </a:pPr>
            <a:r>
              <a:rPr lang="pl-PL" sz="1600" i="1" dirty="0"/>
              <a:t>przy uruchomieniu, w trakcie, przy zakończeniu procesu zaciskania końcówek. Pomiary musza być wykonywane dla każdego rodzaju zaciskanego połączenia. Minimalne siły zrywania określa norma </a:t>
            </a:r>
          </a:p>
          <a:p>
            <a:pPr marL="0" indent="0">
              <a:buNone/>
            </a:pPr>
            <a:r>
              <a:rPr lang="pl-PL" sz="1600" b="1" i="1" dirty="0"/>
              <a:t>PN-EN 60352-2</a:t>
            </a:r>
            <a:endParaRPr lang="pl-PL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00CC"/>
                </a:solidFill>
              </a:rPr>
              <a:t>Performance Test Results </a:t>
            </a:r>
            <a:r>
              <a:rPr lang="pl-PL" sz="2000" dirty="0">
                <a:solidFill>
                  <a:srgbClr val="0000CC"/>
                </a:solidFill>
              </a:rPr>
              <a:t>– wyniki testów funkcjonalnych </a:t>
            </a:r>
          </a:p>
          <a:p>
            <a:r>
              <a:rPr lang="pl-PL" sz="1800" dirty="0"/>
              <a:t>Organizacja powinna przeprowadzić testy dla wszystkich części i materiałów produktu, </a:t>
            </a:r>
            <a:r>
              <a:rPr lang="pl-PL" sz="1800" u="sng" dirty="0"/>
              <a:t>gdy wymagania funkcjonalne </a:t>
            </a:r>
            <a:r>
              <a:rPr lang="pl-PL" sz="1800" dirty="0"/>
              <a:t>zostały określone w projekcie lub Planie Kontroli. </a:t>
            </a:r>
            <a:endParaRPr lang="pl-PL" sz="1600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006600"/>
                </a:solidFill>
              </a:rPr>
              <a:t>Formularz standardowy PPAP str. 33</a:t>
            </a: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16346"/>
              </p:ext>
            </p:extLst>
          </p:nvPr>
        </p:nvGraphicFramePr>
        <p:xfrm>
          <a:off x="5580111" y="2420888"/>
          <a:ext cx="1235929" cy="84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6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0111" y="2420888"/>
                        <a:ext cx="1235929" cy="843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88729"/>
              </p:ext>
            </p:extLst>
          </p:nvPr>
        </p:nvGraphicFramePr>
        <p:xfrm>
          <a:off x="3707904" y="6093296"/>
          <a:ext cx="1185624" cy="84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7" name="Worksheet" showAsIcon="1" r:id="rId6" imgW="914400" imgH="771480" progId="Excel.Sheet.8">
                  <p:embed/>
                </p:oleObj>
              </mc:Choice>
              <mc:Fallback>
                <p:oleObj name="Worksheet" showAsIcon="1" r:id="rId6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7904" y="6093296"/>
                        <a:ext cx="1185624" cy="846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3373459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39464"/>
            <a:ext cx="8424936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006600"/>
                </a:solidFill>
                <a:cs typeface="Arial" panose="020B0604020202020204" pitchFamily="34" charset="0"/>
              </a:rPr>
              <a:t>12. Initial Process Study</a:t>
            </a:r>
            <a:r>
              <a:rPr lang="pl-PL" sz="2200" b="1" dirty="0">
                <a:solidFill>
                  <a:srgbClr val="006600"/>
                </a:solidFill>
                <a:cs typeface="Arial" panose="020B0604020202020204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anose="020B0604020202020204" pitchFamily="34" charset="0"/>
              </a:rPr>
              <a:t>Wstępną ocena procesu</a:t>
            </a:r>
          </a:p>
          <a:p>
            <a:r>
              <a:rPr lang="pl-PL" sz="1800" dirty="0">
                <a:cs typeface="Arial" panose="020B0604020202020204" pitchFamily="34" charset="0"/>
              </a:rPr>
              <a:t>Obliczana jest na podstawie wyników pomiarów Charakterystyk Specjalnych (jeśli nie wyspecyfikowano to dla innych uznanych za ważne przez Dostawcę lub wskazanych przez Klienta)</a:t>
            </a:r>
          </a:p>
          <a:p>
            <a:r>
              <a:rPr lang="pl-PL" altLang="pl-PL" sz="1800" dirty="0"/>
              <a:t>Miarą oceny procesu jest wskaźnik, który określa w jakim stopniu dana charakterystyka „specjalna” spełnia wymagania w stosunku do granic tolerancji (specyfikacji procesu lub wyrobu)</a:t>
            </a:r>
            <a:endParaRPr lang="pl-PL" sz="1800" dirty="0">
              <a:cs typeface="Arial" panose="020B0604020202020204" pitchFamily="34" charset="0"/>
            </a:endParaRPr>
          </a:p>
          <a:p>
            <a:r>
              <a:rPr lang="pl-PL" sz="1800" dirty="0">
                <a:cs typeface="Arial" panose="020B0604020202020204" pitchFamily="34" charset="0"/>
              </a:rPr>
              <a:t>Wskaźnik wstępnej oceny procesu powinien być &gt;1,67 zgodnie z poniższym :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0000CC"/>
                </a:solidFill>
              </a:rPr>
              <a:t>PPAP, w.4:</a:t>
            </a:r>
            <a:endParaRPr lang="pl-PL" sz="18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  <a:p>
            <a:pPr>
              <a:buNone/>
            </a:pPr>
            <a:endParaRPr lang="pl-PL" sz="1600" dirty="0"/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8" y="3429763"/>
            <a:ext cx="8268376" cy="3168352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2809688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97901"/>
            <a:ext cx="7321505" cy="1960835"/>
          </a:xfrm>
          <a:prstGeom prst="rect">
            <a:avLst/>
          </a:prstGeom>
        </p:spPr>
      </p:pic>
      <p:pic>
        <p:nvPicPr>
          <p:cNvPr id="5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64311" y="259887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6600"/>
                </a:solidFill>
              </a:rPr>
              <a:t>Więcej informacji w podręczniku referencyjnym SPC</a:t>
            </a:r>
            <a:r>
              <a:rPr lang="pl-PL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9512" y="315157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0000CC"/>
              </a:solidFill>
            </a:endParaRPr>
          </a:p>
          <a:p>
            <a:r>
              <a:rPr lang="pl-PL" dirty="0">
                <a:solidFill>
                  <a:srgbClr val="0000CC"/>
                </a:solidFill>
              </a:rPr>
              <a:t>Nazwy wskaźników i wartości wymagane wg. VDA 2: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1674896"/>
            <a:ext cx="8328580" cy="92333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For those characteristics that can be studied using X-bar and R</a:t>
            </a:r>
            <a:r>
              <a:rPr lang="pl-PL" dirty="0"/>
              <a:t> </a:t>
            </a:r>
            <a:r>
              <a:rPr lang="en-US" dirty="0"/>
              <a:t>charts, a short-term should be based on a minimum </a:t>
            </a:r>
            <a:r>
              <a:rPr lang="en-US" b="1" dirty="0"/>
              <a:t>of 25 subgroups containing at least 100 readings </a:t>
            </a:r>
            <a:r>
              <a:rPr lang="en-US" dirty="0"/>
              <a:t>from consecutive parts of the significant production run (see2.1)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4311" y="725816"/>
            <a:ext cx="606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600"/>
                </a:solidFill>
              </a:rPr>
              <a:t>Na jakiej próbie powinna bazować wstępna ocena procesu?</a:t>
            </a:r>
          </a:p>
          <a:p>
            <a:endParaRPr lang="pl-PL" dirty="0">
              <a:solidFill>
                <a:srgbClr val="0000CC"/>
              </a:solidFill>
            </a:endParaRPr>
          </a:p>
          <a:p>
            <a:r>
              <a:rPr lang="pl-PL" dirty="0">
                <a:solidFill>
                  <a:srgbClr val="0000CC"/>
                </a:solidFill>
              </a:rPr>
              <a:t>Wg. PPAP w.4: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46531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7105" y="623686"/>
            <a:ext cx="8713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6600"/>
                </a:solidFill>
                <a:latin typeface="+mn-lt"/>
              </a:rPr>
              <a:t>Wskaźnik Cpk – wg. wymagań Fideltronik    </a:t>
            </a:r>
            <a:endParaRPr lang="pl-PL" altLang="pl-PL" sz="2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81268" y="995363"/>
            <a:ext cx="87852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l-PL" altLang="pl-PL" sz="1800" b="1" u="sng" dirty="0">
                <a:latin typeface="+mn-lt"/>
              </a:rPr>
              <a:t>CPK (</a:t>
            </a:r>
            <a:r>
              <a:rPr lang="pl-PL" altLang="pl-PL" sz="1800" b="1" i="1" u="sng" dirty="0">
                <a:latin typeface="+mn-lt"/>
              </a:rPr>
              <a:t>ang. </a:t>
            </a:r>
            <a:r>
              <a:rPr lang="en-US" altLang="pl-PL" sz="1800" b="1" i="1" u="sng" dirty="0">
                <a:latin typeface="+mn-lt"/>
              </a:rPr>
              <a:t>Process Capability</a:t>
            </a:r>
            <a:r>
              <a:rPr lang="pl-PL" altLang="pl-PL" sz="1800" b="1" i="1" u="sng" dirty="0">
                <a:latin typeface="+mn-lt"/>
              </a:rPr>
              <a:t> </a:t>
            </a:r>
            <a:r>
              <a:rPr lang="pl-PL" altLang="pl-PL" sz="1800" b="1" u="sng" dirty="0">
                <a:latin typeface="+mn-lt"/>
              </a:rPr>
              <a:t>) Wskaźnik zdolności procesu. </a:t>
            </a:r>
          </a:p>
          <a:p>
            <a:pPr algn="l"/>
            <a:r>
              <a:rPr lang="pl-PL" altLang="pl-PL" sz="1800" dirty="0">
                <a:latin typeface="+mn-lt"/>
              </a:rPr>
              <a:t>Wskaźnik określający w jakim stopniu dana charakterystyka specjalna spełnia wymagania w stosunku do granic tolerancji (specyfikacji procesu lub wyrobu)</a:t>
            </a: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109350" y="1905851"/>
            <a:ext cx="4140200" cy="3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sz="1200" dirty="0">
                <a:latin typeface="Arial" panose="020B0604020202020204" pitchFamily="34" charset="0"/>
              </a:rPr>
              <a:t>Wartość nominalna </a:t>
            </a:r>
            <a:r>
              <a:rPr lang="pl-PL" altLang="pl-PL" sz="1200" b="1" dirty="0">
                <a:latin typeface="Arial" panose="020B0604020202020204" pitchFamily="34" charset="0"/>
              </a:rPr>
              <a:t>TAR = 100</a:t>
            </a:r>
            <a:endParaRPr lang="pl-PL" altLang="pl-PL" sz="1200" dirty="0">
              <a:latin typeface="Arial" panose="020B0604020202020204" pitchFamily="34" charset="0"/>
            </a:endParaRP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109350" y="2156224"/>
            <a:ext cx="41402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sz="1200" dirty="0">
                <a:latin typeface="Arial" panose="020B0604020202020204" pitchFamily="34" charset="0"/>
              </a:rPr>
              <a:t>Zgodnie z wymaganiem klienta (specyfikacją) dolna i górna tolerancja maja być 10% </a:t>
            </a:r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97743" y="2602398"/>
            <a:ext cx="4140200" cy="3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sz="1200" dirty="0">
                <a:latin typeface="Arial" panose="020B0604020202020204" pitchFamily="34" charset="0"/>
              </a:rPr>
              <a:t>Dolną tolerancje określamy symbolem </a:t>
            </a:r>
            <a:r>
              <a:rPr lang="pl-PL" altLang="pl-PL" sz="1200" b="1" dirty="0">
                <a:latin typeface="Arial" panose="020B0604020202020204" pitchFamily="34" charset="0"/>
              </a:rPr>
              <a:t>LSL = 90</a:t>
            </a:r>
          </a:p>
        </p:txBody>
      </p:sp>
      <p:sp>
        <p:nvSpPr>
          <p:cNvPr id="191516" name="Text Box 28"/>
          <p:cNvSpPr txBox="1">
            <a:spLocks noChangeArrowheads="1"/>
          </p:cNvSpPr>
          <p:nvPr/>
        </p:nvSpPr>
        <p:spPr bwMode="auto">
          <a:xfrm>
            <a:off x="97743" y="2864099"/>
            <a:ext cx="4140200" cy="3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pl-PL" altLang="pl-PL" sz="1200" dirty="0">
                <a:latin typeface="Arial" panose="020B0604020202020204" pitchFamily="34" charset="0"/>
              </a:rPr>
              <a:t>Górną tolerancje określamy symbolem </a:t>
            </a:r>
            <a:r>
              <a:rPr lang="pl-PL" altLang="pl-PL" sz="1200" b="1" dirty="0">
                <a:latin typeface="Arial" panose="020B0604020202020204" pitchFamily="34" charset="0"/>
              </a:rPr>
              <a:t>USL = 110</a:t>
            </a:r>
          </a:p>
        </p:txBody>
      </p:sp>
      <p:grpSp>
        <p:nvGrpSpPr>
          <p:cNvPr id="191523" name="Group 35"/>
          <p:cNvGrpSpPr>
            <a:grpSpLocks/>
          </p:cNvGrpSpPr>
          <p:nvPr/>
        </p:nvGrpSpPr>
        <p:grpSpPr bwMode="auto">
          <a:xfrm>
            <a:off x="4211638" y="2492375"/>
            <a:ext cx="4608512" cy="4105275"/>
            <a:chOff x="2653" y="1570"/>
            <a:chExt cx="2903" cy="2586"/>
          </a:xfrm>
        </p:grpSpPr>
        <p:sp>
          <p:nvSpPr>
            <p:cNvPr id="57443" name="Line 15"/>
            <p:cNvSpPr>
              <a:spLocks noChangeShapeType="1"/>
            </p:cNvSpPr>
            <p:nvPr/>
          </p:nvSpPr>
          <p:spPr bwMode="auto">
            <a:xfrm flipH="1">
              <a:off x="2743" y="1570"/>
              <a:ext cx="1" cy="2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57444" name="Line 16"/>
            <p:cNvSpPr>
              <a:spLocks noChangeShapeType="1"/>
            </p:cNvSpPr>
            <p:nvPr/>
          </p:nvSpPr>
          <p:spPr bwMode="auto">
            <a:xfrm>
              <a:off x="2653" y="4065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l-PL"/>
            </a:p>
          </p:txBody>
        </p:sp>
      </p:grpSp>
      <p:grpSp>
        <p:nvGrpSpPr>
          <p:cNvPr id="191526" name="Group 38"/>
          <p:cNvGrpSpPr>
            <a:grpSpLocks/>
          </p:cNvGrpSpPr>
          <p:nvPr/>
        </p:nvGrpSpPr>
        <p:grpSpPr bwMode="auto">
          <a:xfrm>
            <a:off x="8202612" y="2955925"/>
            <a:ext cx="982663" cy="3573463"/>
            <a:chOff x="5167" y="1862"/>
            <a:chExt cx="619" cy="2251"/>
          </a:xfrm>
        </p:grpSpPr>
        <p:grpSp>
          <p:nvGrpSpPr>
            <p:cNvPr id="57439" name="Group 11"/>
            <p:cNvGrpSpPr>
              <a:grpSpLocks/>
            </p:cNvGrpSpPr>
            <p:nvPr/>
          </p:nvGrpSpPr>
          <p:grpSpPr bwMode="auto">
            <a:xfrm>
              <a:off x="5287" y="1862"/>
              <a:ext cx="499" cy="2251"/>
              <a:chOff x="5333" y="1862"/>
              <a:chExt cx="499" cy="2251"/>
            </a:xfrm>
          </p:grpSpPr>
          <p:sp>
            <p:nvSpPr>
              <p:cNvPr id="57441" name="Line 12"/>
              <p:cNvSpPr>
                <a:spLocks noChangeShapeType="1"/>
              </p:cNvSpPr>
              <p:nvPr/>
            </p:nvSpPr>
            <p:spPr bwMode="auto">
              <a:xfrm flipH="1" flipV="1">
                <a:off x="5631" y="2539"/>
                <a:ext cx="0" cy="157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57442" name="Text Box 13"/>
              <p:cNvSpPr txBox="1">
                <a:spLocks noChangeArrowheads="1"/>
              </p:cNvSpPr>
              <p:nvPr/>
            </p:nvSpPr>
            <p:spPr bwMode="auto">
              <a:xfrm>
                <a:off x="5333" y="1862"/>
                <a:ext cx="499" cy="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pl-PL" altLang="pl-PL" sz="12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Górna granica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pl-PL" altLang="pl-PL" sz="12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tolerancji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pl-PL" altLang="pl-PL" sz="1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   USL</a:t>
                </a:r>
              </a:p>
            </p:txBody>
          </p:sp>
        </p:grpSp>
        <p:sp>
          <p:nvSpPr>
            <p:cNvPr id="57440" name="Text Box 29"/>
            <p:cNvSpPr txBox="1">
              <a:spLocks noChangeArrowheads="1"/>
            </p:cNvSpPr>
            <p:nvPr/>
          </p:nvSpPr>
          <p:spPr bwMode="auto">
            <a:xfrm>
              <a:off x="5167" y="2779"/>
              <a:ext cx="4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200" b="1" dirty="0">
                  <a:latin typeface="Arial" panose="020B0604020202020204" pitchFamily="34" charset="0"/>
                </a:rPr>
                <a:t>110 cm</a:t>
              </a:r>
            </a:p>
          </p:txBody>
        </p:sp>
      </p:grpSp>
      <p:grpSp>
        <p:nvGrpSpPr>
          <p:cNvPr id="191525" name="Group 37"/>
          <p:cNvGrpSpPr>
            <a:grpSpLocks/>
          </p:cNvGrpSpPr>
          <p:nvPr/>
        </p:nvGrpSpPr>
        <p:grpSpPr bwMode="auto">
          <a:xfrm>
            <a:off x="4369369" y="3067536"/>
            <a:ext cx="1001713" cy="3516313"/>
            <a:chOff x="2752" y="1918"/>
            <a:chExt cx="631" cy="2215"/>
          </a:xfrm>
        </p:grpSpPr>
        <p:grpSp>
          <p:nvGrpSpPr>
            <p:cNvPr id="57435" name="Group 8"/>
            <p:cNvGrpSpPr>
              <a:grpSpLocks/>
            </p:cNvGrpSpPr>
            <p:nvPr/>
          </p:nvGrpSpPr>
          <p:grpSpPr bwMode="auto">
            <a:xfrm>
              <a:off x="2884" y="1918"/>
              <a:ext cx="499" cy="2215"/>
              <a:chOff x="2930" y="1918"/>
              <a:chExt cx="499" cy="2215"/>
            </a:xfrm>
          </p:grpSpPr>
          <p:sp>
            <p:nvSpPr>
              <p:cNvPr id="57437" name="Line 9"/>
              <p:cNvSpPr>
                <a:spLocks noChangeShapeType="1"/>
              </p:cNvSpPr>
              <p:nvPr/>
            </p:nvSpPr>
            <p:spPr bwMode="auto">
              <a:xfrm flipH="1" flipV="1">
                <a:off x="3175" y="2600"/>
                <a:ext cx="22" cy="153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57438" name="Text Box 10"/>
              <p:cNvSpPr txBox="1">
                <a:spLocks noChangeArrowheads="1"/>
              </p:cNvSpPr>
              <p:nvPr/>
            </p:nvSpPr>
            <p:spPr bwMode="auto">
              <a:xfrm>
                <a:off x="2930" y="1918"/>
                <a:ext cx="499" cy="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pl-PL" altLang="pl-PL" sz="12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Dolna granica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pl-PL" altLang="pl-PL" sz="12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tolerancji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pl-PL" altLang="pl-PL" sz="1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LSL</a:t>
                </a:r>
              </a:p>
            </p:txBody>
          </p:sp>
        </p:grpSp>
        <p:sp>
          <p:nvSpPr>
            <p:cNvPr id="57436" name="Text Box 30"/>
            <p:cNvSpPr txBox="1">
              <a:spLocks noChangeArrowheads="1"/>
            </p:cNvSpPr>
            <p:nvPr/>
          </p:nvSpPr>
          <p:spPr bwMode="auto">
            <a:xfrm>
              <a:off x="2752" y="2732"/>
              <a:ext cx="40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200" b="1" dirty="0">
                  <a:latin typeface="Arial" panose="020B0604020202020204" pitchFamily="34" charset="0"/>
                </a:rPr>
                <a:t>90 cm</a:t>
              </a:r>
            </a:p>
          </p:txBody>
        </p:sp>
      </p:grpSp>
      <p:grpSp>
        <p:nvGrpSpPr>
          <p:cNvPr id="191524" name="Group 36"/>
          <p:cNvGrpSpPr>
            <a:grpSpLocks/>
          </p:cNvGrpSpPr>
          <p:nvPr/>
        </p:nvGrpSpPr>
        <p:grpSpPr bwMode="auto">
          <a:xfrm>
            <a:off x="6226616" y="3068887"/>
            <a:ext cx="1296988" cy="3468688"/>
            <a:chOff x="3923" y="1971"/>
            <a:chExt cx="817" cy="2185"/>
          </a:xfrm>
        </p:grpSpPr>
        <p:sp>
          <p:nvSpPr>
            <p:cNvPr id="57432" name="Line 17"/>
            <p:cNvSpPr>
              <a:spLocks noChangeShapeType="1"/>
            </p:cNvSpPr>
            <p:nvPr/>
          </p:nvSpPr>
          <p:spPr bwMode="auto">
            <a:xfrm flipV="1">
              <a:off x="4331" y="2478"/>
              <a:ext cx="0" cy="167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l-PL"/>
            </a:p>
          </p:txBody>
        </p:sp>
        <p:sp>
          <p:nvSpPr>
            <p:cNvPr id="57433" name="Text Box 18"/>
            <p:cNvSpPr txBox="1">
              <a:spLocks noChangeArrowheads="1"/>
            </p:cNvSpPr>
            <p:nvPr/>
          </p:nvSpPr>
          <p:spPr bwMode="auto">
            <a:xfrm>
              <a:off x="4150" y="1971"/>
              <a:ext cx="590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200" dirty="0">
                  <a:latin typeface="Arial" panose="020B0604020202020204" pitchFamily="34" charset="0"/>
                </a:rPr>
                <a:t>Wartość</a:t>
              </a:r>
            </a:p>
            <a:p>
              <a:pPr algn="l">
                <a:lnSpc>
                  <a:spcPct val="130000"/>
                </a:lnSpc>
              </a:pPr>
              <a:r>
                <a:rPr lang="pl-PL" altLang="pl-PL" sz="1200" dirty="0">
                  <a:latin typeface="Arial" panose="020B0604020202020204" pitchFamily="34" charset="0"/>
                </a:rPr>
                <a:t>docelowa</a:t>
              </a:r>
            </a:p>
            <a:p>
              <a:pPr algn="l">
                <a:lnSpc>
                  <a:spcPct val="130000"/>
                </a:lnSpc>
              </a:pPr>
              <a:r>
                <a:rPr lang="pl-PL" altLang="pl-PL" sz="1400" b="1" dirty="0">
                  <a:latin typeface="Arial" panose="020B0604020202020204" pitchFamily="34" charset="0"/>
                </a:rPr>
                <a:t>TAR</a:t>
              </a:r>
            </a:p>
          </p:txBody>
        </p:sp>
        <p:sp>
          <p:nvSpPr>
            <p:cNvPr id="57434" name="Text Box 31"/>
            <p:cNvSpPr txBox="1">
              <a:spLocks noChangeArrowheads="1"/>
            </p:cNvSpPr>
            <p:nvPr/>
          </p:nvSpPr>
          <p:spPr bwMode="auto">
            <a:xfrm>
              <a:off x="3923" y="2704"/>
              <a:ext cx="45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pl-PL" altLang="pl-PL" sz="1200" b="1" dirty="0">
                  <a:latin typeface="Arial" panose="020B0604020202020204" pitchFamily="34" charset="0"/>
                </a:rPr>
                <a:t>100 cm</a:t>
              </a:r>
            </a:p>
          </p:txBody>
        </p:sp>
      </p:grpSp>
      <p:sp>
        <p:nvSpPr>
          <p:cNvPr id="191533" name="Rectangle 45"/>
          <p:cNvSpPr>
            <a:spLocks noChangeArrowheads="1"/>
          </p:cNvSpPr>
          <p:nvPr/>
        </p:nvSpPr>
        <p:spPr bwMode="auto">
          <a:xfrm>
            <a:off x="7019925" y="6308725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34" name="Rectangle 46"/>
          <p:cNvSpPr>
            <a:spLocks noChangeArrowheads="1"/>
          </p:cNvSpPr>
          <p:nvPr/>
        </p:nvSpPr>
        <p:spPr bwMode="auto">
          <a:xfrm>
            <a:off x="6732588" y="6308725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35" name="Rectangle 47"/>
          <p:cNvSpPr>
            <a:spLocks noChangeArrowheads="1"/>
          </p:cNvSpPr>
          <p:nvPr/>
        </p:nvSpPr>
        <p:spPr bwMode="auto">
          <a:xfrm>
            <a:off x="7596188" y="6308725"/>
            <a:ext cx="144462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36" name="Rectangle 48"/>
          <p:cNvSpPr>
            <a:spLocks noChangeArrowheads="1"/>
          </p:cNvSpPr>
          <p:nvPr/>
        </p:nvSpPr>
        <p:spPr bwMode="auto">
          <a:xfrm>
            <a:off x="6011863" y="6308725"/>
            <a:ext cx="144462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37" name="Rectangle 49"/>
          <p:cNvSpPr>
            <a:spLocks noChangeArrowheads="1"/>
          </p:cNvSpPr>
          <p:nvPr/>
        </p:nvSpPr>
        <p:spPr bwMode="auto">
          <a:xfrm>
            <a:off x="5435600" y="6308725"/>
            <a:ext cx="142875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38" name="Rectangle 50"/>
          <p:cNvSpPr>
            <a:spLocks noChangeArrowheads="1"/>
          </p:cNvSpPr>
          <p:nvPr/>
        </p:nvSpPr>
        <p:spPr bwMode="auto">
          <a:xfrm>
            <a:off x="6011863" y="6165850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39" name="Rectangle 51"/>
          <p:cNvSpPr>
            <a:spLocks noChangeArrowheads="1"/>
          </p:cNvSpPr>
          <p:nvPr/>
        </p:nvSpPr>
        <p:spPr bwMode="auto">
          <a:xfrm>
            <a:off x="6443663" y="6308725"/>
            <a:ext cx="144462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0" name="Rectangle 52"/>
          <p:cNvSpPr>
            <a:spLocks noChangeArrowheads="1"/>
          </p:cNvSpPr>
          <p:nvPr/>
        </p:nvSpPr>
        <p:spPr bwMode="auto">
          <a:xfrm>
            <a:off x="6300788" y="6308725"/>
            <a:ext cx="142875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1" name="Rectangle 53"/>
          <p:cNvSpPr>
            <a:spLocks noChangeArrowheads="1"/>
          </p:cNvSpPr>
          <p:nvPr/>
        </p:nvSpPr>
        <p:spPr bwMode="auto">
          <a:xfrm>
            <a:off x="6588125" y="6308725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2" name="Rectangle 54"/>
          <p:cNvSpPr>
            <a:spLocks noChangeArrowheads="1"/>
          </p:cNvSpPr>
          <p:nvPr/>
        </p:nvSpPr>
        <p:spPr bwMode="auto">
          <a:xfrm>
            <a:off x="6732588" y="6165850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3" name="Rectangle 55"/>
          <p:cNvSpPr>
            <a:spLocks noChangeArrowheads="1"/>
          </p:cNvSpPr>
          <p:nvPr/>
        </p:nvSpPr>
        <p:spPr bwMode="auto">
          <a:xfrm>
            <a:off x="7308850" y="6308725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4" name="Rectangle 56"/>
          <p:cNvSpPr>
            <a:spLocks noChangeArrowheads="1"/>
          </p:cNvSpPr>
          <p:nvPr/>
        </p:nvSpPr>
        <p:spPr bwMode="auto">
          <a:xfrm>
            <a:off x="6877050" y="6308725"/>
            <a:ext cx="142875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5" name="Rectangle 57"/>
          <p:cNvSpPr>
            <a:spLocks noChangeArrowheads="1"/>
          </p:cNvSpPr>
          <p:nvPr/>
        </p:nvSpPr>
        <p:spPr bwMode="auto">
          <a:xfrm>
            <a:off x="7019925" y="6308725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6" name="Rectangle 58"/>
          <p:cNvSpPr>
            <a:spLocks noChangeArrowheads="1"/>
          </p:cNvSpPr>
          <p:nvPr/>
        </p:nvSpPr>
        <p:spPr bwMode="auto">
          <a:xfrm>
            <a:off x="6732588" y="6021388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7" name="Rectangle 59"/>
          <p:cNvSpPr>
            <a:spLocks noChangeArrowheads="1"/>
          </p:cNvSpPr>
          <p:nvPr/>
        </p:nvSpPr>
        <p:spPr bwMode="auto">
          <a:xfrm>
            <a:off x="6156325" y="6308725"/>
            <a:ext cx="144463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8" name="Rectangle 60"/>
          <p:cNvSpPr>
            <a:spLocks noChangeArrowheads="1"/>
          </p:cNvSpPr>
          <p:nvPr/>
        </p:nvSpPr>
        <p:spPr bwMode="auto">
          <a:xfrm>
            <a:off x="6300788" y="6165850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49" name="Rectangle 61"/>
          <p:cNvSpPr>
            <a:spLocks noChangeArrowheads="1"/>
          </p:cNvSpPr>
          <p:nvPr/>
        </p:nvSpPr>
        <p:spPr bwMode="auto">
          <a:xfrm>
            <a:off x="6443663" y="6165850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0" name="Rectangle 62"/>
          <p:cNvSpPr>
            <a:spLocks noChangeArrowheads="1"/>
          </p:cNvSpPr>
          <p:nvPr/>
        </p:nvSpPr>
        <p:spPr bwMode="auto">
          <a:xfrm>
            <a:off x="6443663" y="6021388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2" name="Rectangle 64"/>
          <p:cNvSpPr>
            <a:spLocks noChangeArrowheads="1"/>
          </p:cNvSpPr>
          <p:nvPr/>
        </p:nvSpPr>
        <p:spPr bwMode="auto">
          <a:xfrm>
            <a:off x="6588125" y="6165850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3" name="Rectangle 65"/>
          <p:cNvSpPr>
            <a:spLocks noChangeArrowheads="1"/>
          </p:cNvSpPr>
          <p:nvPr/>
        </p:nvSpPr>
        <p:spPr bwMode="auto">
          <a:xfrm>
            <a:off x="6588125" y="6021388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4" name="Rectangle 66"/>
          <p:cNvSpPr>
            <a:spLocks noChangeArrowheads="1"/>
          </p:cNvSpPr>
          <p:nvPr/>
        </p:nvSpPr>
        <p:spPr bwMode="auto">
          <a:xfrm>
            <a:off x="6877050" y="6165850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5" name="Rectangle 67"/>
          <p:cNvSpPr>
            <a:spLocks noChangeArrowheads="1"/>
          </p:cNvSpPr>
          <p:nvPr/>
        </p:nvSpPr>
        <p:spPr bwMode="auto">
          <a:xfrm>
            <a:off x="6732588" y="5876925"/>
            <a:ext cx="144462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6" name="Rectangle 68"/>
          <p:cNvSpPr>
            <a:spLocks noChangeArrowheads="1"/>
          </p:cNvSpPr>
          <p:nvPr/>
        </p:nvSpPr>
        <p:spPr bwMode="auto">
          <a:xfrm>
            <a:off x="6156325" y="6165850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7" name="Rectangle 69"/>
          <p:cNvSpPr>
            <a:spLocks noChangeArrowheads="1"/>
          </p:cNvSpPr>
          <p:nvPr/>
        </p:nvSpPr>
        <p:spPr bwMode="auto">
          <a:xfrm>
            <a:off x="6300788" y="6021388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8" name="Rectangle 70"/>
          <p:cNvSpPr>
            <a:spLocks noChangeArrowheads="1"/>
          </p:cNvSpPr>
          <p:nvPr/>
        </p:nvSpPr>
        <p:spPr bwMode="auto">
          <a:xfrm>
            <a:off x="6443663" y="5876925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59" name="Rectangle 71"/>
          <p:cNvSpPr>
            <a:spLocks noChangeArrowheads="1"/>
          </p:cNvSpPr>
          <p:nvPr/>
        </p:nvSpPr>
        <p:spPr bwMode="auto">
          <a:xfrm>
            <a:off x="6443663" y="5734050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0" name="Rectangle 72"/>
          <p:cNvSpPr>
            <a:spLocks noChangeArrowheads="1"/>
          </p:cNvSpPr>
          <p:nvPr/>
        </p:nvSpPr>
        <p:spPr bwMode="auto">
          <a:xfrm>
            <a:off x="5724525" y="6308725"/>
            <a:ext cx="142875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1" name="Rectangle 73"/>
          <p:cNvSpPr>
            <a:spLocks noChangeArrowheads="1"/>
          </p:cNvSpPr>
          <p:nvPr/>
        </p:nvSpPr>
        <p:spPr bwMode="auto">
          <a:xfrm>
            <a:off x="5580063" y="6308725"/>
            <a:ext cx="144462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2" name="Rectangle 74"/>
          <p:cNvSpPr>
            <a:spLocks noChangeArrowheads="1"/>
          </p:cNvSpPr>
          <p:nvPr/>
        </p:nvSpPr>
        <p:spPr bwMode="auto">
          <a:xfrm>
            <a:off x="7308850" y="6165850"/>
            <a:ext cx="142875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3" name="Rectangle 75"/>
          <p:cNvSpPr>
            <a:spLocks noChangeArrowheads="1"/>
          </p:cNvSpPr>
          <p:nvPr/>
        </p:nvSpPr>
        <p:spPr bwMode="auto">
          <a:xfrm>
            <a:off x="5867400" y="6308725"/>
            <a:ext cx="144463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4" name="Rectangle 76"/>
          <p:cNvSpPr>
            <a:spLocks noChangeArrowheads="1"/>
          </p:cNvSpPr>
          <p:nvPr/>
        </p:nvSpPr>
        <p:spPr bwMode="auto">
          <a:xfrm>
            <a:off x="5867400" y="6165850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5" name="Rectangle 77"/>
          <p:cNvSpPr>
            <a:spLocks noChangeArrowheads="1"/>
          </p:cNvSpPr>
          <p:nvPr/>
        </p:nvSpPr>
        <p:spPr bwMode="auto">
          <a:xfrm>
            <a:off x="6156325" y="6021388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6" name="Rectangle 78"/>
          <p:cNvSpPr>
            <a:spLocks noChangeArrowheads="1"/>
          </p:cNvSpPr>
          <p:nvPr/>
        </p:nvSpPr>
        <p:spPr bwMode="auto">
          <a:xfrm>
            <a:off x="6300788" y="5876925"/>
            <a:ext cx="142875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7" name="Rectangle 79"/>
          <p:cNvSpPr>
            <a:spLocks noChangeArrowheads="1"/>
          </p:cNvSpPr>
          <p:nvPr/>
        </p:nvSpPr>
        <p:spPr bwMode="auto">
          <a:xfrm>
            <a:off x="6588125" y="5876925"/>
            <a:ext cx="144463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8" name="Rectangle 80"/>
          <p:cNvSpPr>
            <a:spLocks noChangeArrowheads="1"/>
          </p:cNvSpPr>
          <p:nvPr/>
        </p:nvSpPr>
        <p:spPr bwMode="auto">
          <a:xfrm>
            <a:off x="6588125" y="5734050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69" name="Rectangle 81"/>
          <p:cNvSpPr>
            <a:spLocks noChangeArrowheads="1"/>
          </p:cNvSpPr>
          <p:nvPr/>
        </p:nvSpPr>
        <p:spPr bwMode="auto">
          <a:xfrm>
            <a:off x="6877050" y="6021388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0" name="Rectangle 82"/>
          <p:cNvSpPr>
            <a:spLocks noChangeArrowheads="1"/>
          </p:cNvSpPr>
          <p:nvPr/>
        </p:nvSpPr>
        <p:spPr bwMode="auto">
          <a:xfrm>
            <a:off x="7164388" y="6308725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1" name="Rectangle 83"/>
          <p:cNvSpPr>
            <a:spLocks noChangeArrowheads="1"/>
          </p:cNvSpPr>
          <p:nvPr/>
        </p:nvSpPr>
        <p:spPr bwMode="auto">
          <a:xfrm>
            <a:off x="7019925" y="6165850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2" name="Rectangle 84"/>
          <p:cNvSpPr>
            <a:spLocks noChangeArrowheads="1"/>
          </p:cNvSpPr>
          <p:nvPr/>
        </p:nvSpPr>
        <p:spPr bwMode="auto">
          <a:xfrm>
            <a:off x="6877050" y="5876925"/>
            <a:ext cx="142875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3" name="Rectangle 85"/>
          <p:cNvSpPr>
            <a:spLocks noChangeArrowheads="1"/>
          </p:cNvSpPr>
          <p:nvPr/>
        </p:nvSpPr>
        <p:spPr bwMode="auto">
          <a:xfrm>
            <a:off x="6732588" y="5734050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4" name="Rectangle 86"/>
          <p:cNvSpPr>
            <a:spLocks noChangeArrowheads="1"/>
          </p:cNvSpPr>
          <p:nvPr/>
        </p:nvSpPr>
        <p:spPr bwMode="auto">
          <a:xfrm>
            <a:off x="6588125" y="5589588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5" name="Rectangle 87"/>
          <p:cNvSpPr>
            <a:spLocks noChangeArrowheads="1"/>
          </p:cNvSpPr>
          <p:nvPr/>
        </p:nvSpPr>
        <p:spPr bwMode="auto">
          <a:xfrm>
            <a:off x="6588125" y="5445125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6" name="Rectangle 88"/>
          <p:cNvSpPr>
            <a:spLocks noChangeArrowheads="1"/>
          </p:cNvSpPr>
          <p:nvPr/>
        </p:nvSpPr>
        <p:spPr bwMode="auto">
          <a:xfrm>
            <a:off x="6732588" y="5589588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7" name="Rectangle 89"/>
          <p:cNvSpPr>
            <a:spLocks noChangeArrowheads="1"/>
          </p:cNvSpPr>
          <p:nvPr/>
        </p:nvSpPr>
        <p:spPr bwMode="auto">
          <a:xfrm>
            <a:off x="6877050" y="5734050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8" name="Rectangle 90"/>
          <p:cNvSpPr>
            <a:spLocks noChangeArrowheads="1"/>
          </p:cNvSpPr>
          <p:nvPr/>
        </p:nvSpPr>
        <p:spPr bwMode="auto">
          <a:xfrm>
            <a:off x="6732588" y="5445125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79" name="Rectangle 91"/>
          <p:cNvSpPr>
            <a:spLocks noChangeArrowheads="1"/>
          </p:cNvSpPr>
          <p:nvPr/>
        </p:nvSpPr>
        <p:spPr bwMode="auto">
          <a:xfrm>
            <a:off x="6732588" y="5300663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0" name="Rectangle 92"/>
          <p:cNvSpPr>
            <a:spLocks noChangeArrowheads="1"/>
          </p:cNvSpPr>
          <p:nvPr/>
        </p:nvSpPr>
        <p:spPr bwMode="auto">
          <a:xfrm>
            <a:off x="6877050" y="5589588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1" name="Rectangle 93"/>
          <p:cNvSpPr>
            <a:spLocks noChangeArrowheads="1"/>
          </p:cNvSpPr>
          <p:nvPr/>
        </p:nvSpPr>
        <p:spPr bwMode="auto">
          <a:xfrm>
            <a:off x="7019925" y="6021388"/>
            <a:ext cx="144463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2" name="Rectangle 94"/>
          <p:cNvSpPr>
            <a:spLocks noChangeArrowheads="1"/>
          </p:cNvSpPr>
          <p:nvPr/>
        </p:nvSpPr>
        <p:spPr bwMode="auto">
          <a:xfrm>
            <a:off x="7164388" y="6165850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3" name="Rectangle 95"/>
          <p:cNvSpPr>
            <a:spLocks noChangeArrowheads="1"/>
          </p:cNvSpPr>
          <p:nvPr/>
        </p:nvSpPr>
        <p:spPr bwMode="auto">
          <a:xfrm>
            <a:off x="7451725" y="6308725"/>
            <a:ext cx="144463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4" name="Rectangle 96"/>
          <p:cNvSpPr>
            <a:spLocks noChangeArrowheads="1"/>
          </p:cNvSpPr>
          <p:nvPr/>
        </p:nvSpPr>
        <p:spPr bwMode="auto">
          <a:xfrm>
            <a:off x="7451725" y="6165850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5" name="Rectangle 97"/>
          <p:cNvSpPr>
            <a:spLocks noChangeArrowheads="1"/>
          </p:cNvSpPr>
          <p:nvPr/>
        </p:nvSpPr>
        <p:spPr bwMode="auto">
          <a:xfrm>
            <a:off x="7308850" y="6021388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6" name="Rectangle 98"/>
          <p:cNvSpPr>
            <a:spLocks noChangeArrowheads="1"/>
          </p:cNvSpPr>
          <p:nvPr/>
        </p:nvSpPr>
        <p:spPr bwMode="auto">
          <a:xfrm>
            <a:off x="7164388" y="6021388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7" name="Rectangle 99"/>
          <p:cNvSpPr>
            <a:spLocks noChangeArrowheads="1"/>
          </p:cNvSpPr>
          <p:nvPr/>
        </p:nvSpPr>
        <p:spPr bwMode="auto">
          <a:xfrm>
            <a:off x="7019925" y="5876925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8" name="Rectangle 100"/>
          <p:cNvSpPr>
            <a:spLocks noChangeArrowheads="1"/>
          </p:cNvSpPr>
          <p:nvPr/>
        </p:nvSpPr>
        <p:spPr bwMode="auto">
          <a:xfrm>
            <a:off x="7019925" y="5734050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89" name="Rectangle 101"/>
          <p:cNvSpPr>
            <a:spLocks noChangeArrowheads="1"/>
          </p:cNvSpPr>
          <p:nvPr/>
        </p:nvSpPr>
        <p:spPr bwMode="auto">
          <a:xfrm>
            <a:off x="6877050" y="5445125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0" name="Rectangle 102"/>
          <p:cNvSpPr>
            <a:spLocks noChangeArrowheads="1"/>
          </p:cNvSpPr>
          <p:nvPr/>
        </p:nvSpPr>
        <p:spPr bwMode="auto">
          <a:xfrm>
            <a:off x="6877050" y="5300663"/>
            <a:ext cx="142875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1" name="Rectangle 103"/>
          <p:cNvSpPr>
            <a:spLocks noChangeArrowheads="1"/>
          </p:cNvSpPr>
          <p:nvPr/>
        </p:nvSpPr>
        <p:spPr bwMode="auto">
          <a:xfrm>
            <a:off x="6732588" y="5157788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2" name="Rectangle 104"/>
          <p:cNvSpPr>
            <a:spLocks noChangeArrowheads="1"/>
          </p:cNvSpPr>
          <p:nvPr/>
        </p:nvSpPr>
        <p:spPr bwMode="auto">
          <a:xfrm>
            <a:off x="6588125" y="5300663"/>
            <a:ext cx="144463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3" name="Rectangle 105"/>
          <p:cNvSpPr>
            <a:spLocks noChangeArrowheads="1"/>
          </p:cNvSpPr>
          <p:nvPr/>
        </p:nvSpPr>
        <p:spPr bwMode="auto">
          <a:xfrm>
            <a:off x="6443663" y="5589588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4" name="Rectangle 106"/>
          <p:cNvSpPr>
            <a:spLocks noChangeArrowheads="1"/>
          </p:cNvSpPr>
          <p:nvPr/>
        </p:nvSpPr>
        <p:spPr bwMode="auto">
          <a:xfrm>
            <a:off x="6300788" y="5734050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5" name="Rectangle 107"/>
          <p:cNvSpPr>
            <a:spLocks noChangeArrowheads="1"/>
          </p:cNvSpPr>
          <p:nvPr/>
        </p:nvSpPr>
        <p:spPr bwMode="auto">
          <a:xfrm>
            <a:off x="6156325" y="5876925"/>
            <a:ext cx="144463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6" name="Rectangle 108"/>
          <p:cNvSpPr>
            <a:spLocks noChangeArrowheads="1"/>
          </p:cNvSpPr>
          <p:nvPr/>
        </p:nvSpPr>
        <p:spPr bwMode="auto">
          <a:xfrm>
            <a:off x="6300788" y="5589588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7" name="Rectangle 109"/>
          <p:cNvSpPr>
            <a:spLocks noChangeArrowheads="1"/>
          </p:cNvSpPr>
          <p:nvPr/>
        </p:nvSpPr>
        <p:spPr bwMode="auto">
          <a:xfrm>
            <a:off x="6300788" y="5445125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8" name="Rectangle 110"/>
          <p:cNvSpPr>
            <a:spLocks noChangeArrowheads="1"/>
          </p:cNvSpPr>
          <p:nvPr/>
        </p:nvSpPr>
        <p:spPr bwMode="auto">
          <a:xfrm>
            <a:off x="6443663" y="5445125"/>
            <a:ext cx="144462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599" name="Rectangle 111"/>
          <p:cNvSpPr>
            <a:spLocks noChangeArrowheads="1"/>
          </p:cNvSpPr>
          <p:nvPr/>
        </p:nvSpPr>
        <p:spPr bwMode="auto">
          <a:xfrm>
            <a:off x="6443663" y="5300663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0" name="Rectangle 112"/>
          <p:cNvSpPr>
            <a:spLocks noChangeArrowheads="1"/>
          </p:cNvSpPr>
          <p:nvPr/>
        </p:nvSpPr>
        <p:spPr bwMode="auto">
          <a:xfrm>
            <a:off x="6588125" y="5157788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1" name="Rectangle 113"/>
          <p:cNvSpPr>
            <a:spLocks noChangeArrowheads="1"/>
          </p:cNvSpPr>
          <p:nvPr/>
        </p:nvSpPr>
        <p:spPr bwMode="auto">
          <a:xfrm>
            <a:off x="6443663" y="5157788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2" name="Rectangle 114"/>
          <p:cNvSpPr>
            <a:spLocks noChangeArrowheads="1"/>
          </p:cNvSpPr>
          <p:nvPr/>
        </p:nvSpPr>
        <p:spPr bwMode="auto">
          <a:xfrm>
            <a:off x="6588125" y="5013325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3" name="Rectangle 115"/>
          <p:cNvSpPr>
            <a:spLocks noChangeArrowheads="1"/>
          </p:cNvSpPr>
          <p:nvPr/>
        </p:nvSpPr>
        <p:spPr bwMode="auto">
          <a:xfrm>
            <a:off x="7164388" y="5876925"/>
            <a:ext cx="144462" cy="144463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4" name="Rectangle 116"/>
          <p:cNvSpPr>
            <a:spLocks noChangeArrowheads="1"/>
          </p:cNvSpPr>
          <p:nvPr/>
        </p:nvSpPr>
        <p:spPr bwMode="auto">
          <a:xfrm>
            <a:off x="7019925" y="5589588"/>
            <a:ext cx="144463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5" name="Rectangle 117"/>
          <p:cNvSpPr>
            <a:spLocks noChangeArrowheads="1"/>
          </p:cNvSpPr>
          <p:nvPr/>
        </p:nvSpPr>
        <p:spPr bwMode="auto">
          <a:xfrm>
            <a:off x="6877050" y="5157788"/>
            <a:ext cx="142875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6" name="Rectangle 118"/>
          <p:cNvSpPr>
            <a:spLocks noChangeArrowheads="1"/>
          </p:cNvSpPr>
          <p:nvPr/>
        </p:nvSpPr>
        <p:spPr bwMode="auto">
          <a:xfrm>
            <a:off x="6732588" y="5013325"/>
            <a:ext cx="144462" cy="14287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7" name="Rectangle 119"/>
          <p:cNvSpPr>
            <a:spLocks noChangeArrowheads="1"/>
          </p:cNvSpPr>
          <p:nvPr/>
        </p:nvSpPr>
        <p:spPr bwMode="auto">
          <a:xfrm>
            <a:off x="6732588" y="4868863"/>
            <a:ext cx="144462" cy="14446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/>
          </a:p>
        </p:txBody>
      </p:sp>
      <p:sp>
        <p:nvSpPr>
          <p:cNvPr id="191608" name="Text Box 120"/>
          <p:cNvSpPr txBox="1">
            <a:spLocks noChangeArrowheads="1"/>
          </p:cNvSpPr>
          <p:nvPr/>
        </p:nvSpPr>
        <p:spPr bwMode="auto">
          <a:xfrm>
            <a:off x="4728570" y="2035218"/>
            <a:ext cx="3886126" cy="9325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pl-PL" altLang="pl-PL" sz="1400" b="1" dirty="0">
                <a:latin typeface="Arial" panose="020B0604020202020204" pitchFamily="34" charset="0"/>
              </a:rPr>
              <a:t>Po zebraniu około 50 wyników możemy oszacować jak kształtuje się nasz proces</a:t>
            </a:r>
          </a:p>
          <a:p>
            <a:pPr>
              <a:lnSpc>
                <a:spcPct val="130000"/>
              </a:lnSpc>
            </a:pPr>
            <a:r>
              <a:rPr lang="pl-PL" altLang="pl-PL" sz="1400" b="1" dirty="0">
                <a:latin typeface="Arial" panose="020B0604020202020204" pitchFamily="34" charset="0"/>
              </a:rPr>
              <a:t>i obliczyć wskaźnik zdolności procesu.</a:t>
            </a:r>
          </a:p>
        </p:txBody>
      </p:sp>
      <p:pic>
        <p:nvPicPr>
          <p:cNvPr id="57431" name="Picture 121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Group 190"/>
          <p:cNvGrpSpPr>
            <a:grpSpLocks/>
          </p:cNvGrpSpPr>
          <p:nvPr/>
        </p:nvGrpSpPr>
        <p:grpSpPr bwMode="auto">
          <a:xfrm>
            <a:off x="5471887" y="3732138"/>
            <a:ext cx="2770414" cy="488950"/>
            <a:chOff x="3470" y="2160"/>
            <a:chExt cx="1587" cy="308"/>
          </a:xfrm>
        </p:grpSpPr>
        <p:grpSp>
          <p:nvGrpSpPr>
            <p:cNvPr id="102" name="Group 191"/>
            <p:cNvGrpSpPr>
              <a:grpSpLocks/>
            </p:cNvGrpSpPr>
            <p:nvPr/>
          </p:nvGrpSpPr>
          <p:grpSpPr bwMode="auto">
            <a:xfrm>
              <a:off x="3470" y="2160"/>
              <a:ext cx="816" cy="308"/>
              <a:chOff x="3470" y="2160"/>
              <a:chExt cx="816" cy="308"/>
            </a:xfrm>
          </p:grpSpPr>
          <p:sp>
            <p:nvSpPr>
              <p:cNvPr id="106" name="Line 192"/>
              <p:cNvSpPr>
                <a:spLocks noChangeShapeType="1"/>
              </p:cNvSpPr>
              <p:nvPr/>
            </p:nvSpPr>
            <p:spPr bwMode="auto">
              <a:xfrm flipH="1">
                <a:off x="3470" y="2432"/>
                <a:ext cx="8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07" name="Text Box 193"/>
              <p:cNvSpPr txBox="1">
                <a:spLocks noChangeArrowheads="1"/>
              </p:cNvSpPr>
              <p:nvPr/>
            </p:nvSpPr>
            <p:spPr bwMode="auto">
              <a:xfrm>
                <a:off x="3742" y="2160"/>
                <a:ext cx="31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pl-PL" sz="2000" b="1" dirty="0">
                    <a:solidFill>
                      <a:srgbClr val="000099"/>
                    </a:solidFill>
                    <a:latin typeface="Arial" charset="0"/>
                  </a:rPr>
                  <a:t>3</a:t>
                </a:r>
                <a:r>
                  <a:rPr lang="el-GR" sz="2000" b="1" dirty="0">
                    <a:solidFill>
                      <a:srgbClr val="000099"/>
                    </a:solidFill>
                    <a:latin typeface="Arial" charset="0"/>
                    <a:cs typeface="Arial" charset="0"/>
                  </a:rPr>
                  <a:t>σ</a:t>
                </a:r>
                <a:endParaRPr lang="el-GR" sz="2000" b="1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" name="Group 194"/>
            <p:cNvGrpSpPr>
              <a:grpSpLocks/>
            </p:cNvGrpSpPr>
            <p:nvPr/>
          </p:nvGrpSpPr>
          <p:grpSpPr bwMode="auto">
            <a:xfrm>
              <a:off x="4286" y="2160"/>
              <a:ext cx="771" cy="308"/>
              <a:chOff x="4286" y="2160"/>
              <a:chExt cx="771" cy="308"/>
            </a:xfrm>
          </p:grpSpPr>
          <p:sp>
            <p:nvSpPr>
              <p:cNvPr id="104" name="Line 195"/>
              <p:cNvSpPr>
                <a:spLocks noChangeShapeType="1"/>
              </p:cNvSpPr>
              <p:nvPr/>
            </p:nvSpPr>
            <p:spPr bwMode="auto">
              <a:xfrm flipH="1">
                <a:off x="4286" y="2432"/>
                <a:ext cx="77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05" name="Text Box 196"/>
              <p:cNvSpPr txBox="1">
                <a:spLocks noChangeArrowheads="1"/>
              </p:cNvSpPr>
              <p:nvPr/>
            </p:nvSpPr>
            <p:spPr bwMode="auto">
              <a:xfrm>
                <a:off x="4558" y="2160"/>
                <a:ext cx="318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pl-PL" sz="2000" b="1">
                    <a:solidFill>
                      <a:srgbClr val="000099"/>
                    </a:solidFill>
                    <a:latin typeface="Arial" charset="0"/>
                  </a:rPr>
                  <a:t>3</a:t>
                </a:r>
                <a:r>
                  <a:rPr lang="el-GR" sz="2000" b="1">
                    <a:solidFill>
                      <a:srgbClr val="000099"/>
                    </a:solidFill>
                    <a:latin typeface="Arial" charset="0"/>
                    <a:cs typeface="Arial" charset="0"/>
                  </a:rPr>
                  <a:t>σ</a:t>
                </a:r>
                <a:endParaRPr lang="el-GR" sz="2000" b="1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8" name="Line 182"/>
          <p:cNvSpPr>
            <a:spLocks noChangeShapeType="1"/>
          </p:cNvSpPr>
          <p:nvPr/>
        </p:nvSpPr>
        <p:spPr bwMode="auto">
          <a:xfrm flipH="1" flipV="1">
            <a:off x="5487032" y="3933825"/>
            <a:ext cx="20379" cy="2664224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109" name="Line 182"/>
          <p:cNvSpPr>
            <a:spLocks noChangeShapeType="1"/>
          </p:cNvSpPr>
          <p:nvPr/>
        </p:nvSpPr>
        <p:spPr bwMode="auto">
          <a:xfrm flipV="1">
            <a:off x="8236386" y="3933824"/>
            <a:ext cx="7129" cy="2663827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110" name="Text Box 185"/>
          <p:cNvSpPr txBox="1">
            <a:spLocks noChangeArrowheads="1"/>
          </p:cNvSpPr>
          <p:nvPr/>
        </p:nvSpPr>
        <p:spPr bwMode="auto">
          <a:xfrm>
            <a:off x="5220934" y="3238276"/>
            <a:ext cx="9366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000" dirty="0">
                <a:solidFill>
                  <a:srgbClr val="0000CC"/>
                </a:solidFill>
                <a:latin typeface="Arial" charset="0"/>
              </a:rPr>
              <a:t>Dolny Limit Kontrolny</a:t>
            </a:r>
          </a:p>
          <a:p>
            <a:pPr>
              <a:lnSpc>
                <a:spcPct val="130000"/>
              </a:lnSpc>
            </a:pPr>
            <a:r>
              <a:rPr lang="pl-PL" sz="1000" dirty="0">
                <a:solidFill>
                  <a:srgbClr val="0000CC"/>
                </a:solidFill>
                <a:latin typeface="Arial" charset="0"/>
              </a:rPr>
              <a:t>   </a:t>
            </a:r>
            <a:r>
              <a:rPr lang="pl-PL" sz="1000" b="1" dirty="0">
                <a:solidFill>
                  <a:srgbClr val="0000CC"/>
                </a:solidFill>
                <a:latin typeface="Arial" charset="0"/>
              </a:rPr>
              <a:t>LCL</a:t>
            </a:r>
          </a:p>
        </p:txBody>
      </p:sp>
      <p:sp>
        <p:nvSpPr>
          <p:cNvPr id="111" name="Text Box 186"/>
          <p:cNvSpPr txBox="1">
            <a:spLocks noChangeArrowheads="1"/>
          </p:cNvSpPr>
          <p:nvPr/>
        </p:nvSpPr>
        <p:spPr bwMode="auto">
          <a:xfrm>
            <a:off x="7743670" y="2869854"/>
            <a:ext cx="1008063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pl-PL" sz="1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pl-PL" sz="1000" dirty="0">
                <a:solidFill>
                  <a:srgbClr val="0000CC"/>
                </a:solidFill>
                <a:latin typeface="Arial" charset="0"/>
              </a:rPr>
              <a:t>Górny</a:t>
            </a:r>
          </a:p>
          <a:p>
            <a:pPr>
              <a:lnSpc>
                <a:spcPct val="130000"/>
              </a:lnSpc>
            </a:pPr>
            <a:r>
              <a:rPr lang="pl-PL" sz="1000" dirty="0">
                <a:solidFill>
                  <a:srgbClr val="0000CC"/>
                </a:solidFill>
                <a:latin typeface="Arial" charset="0"/>
              </a:rPr>
              <a:t>Limit Kontrolny</a:t>
            </a:r>
          </a:p>
          <a:p>
            <a:pPr>
              <a:lnSpc>
                <a:spcPct val="130000"/>
              </a:lnSpc>
            </a:pPr>
            <a:r>
              <a:rPr lang="pl-PL" sz="1000" b="1" dirty="0">
                <a:solidFill>
                  <a:srgbClr val="0000CC"/>
                </a:solidFill>
                <a:latin typeface="Arial" charset="0"/>
              </a:rPr>
              <a:t>       UCL</a:t>
            </a:r>
          </a:p>
        </p:txBody>
      </p:sp>
      <p:graphicFrame>
        <p:nvGraphicFramePr>
          <p:cNvPr id="112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485681"/>
              </p:ext>
            </p:extLst>
          </p:nvPr>
        </p:nvGraphicFramePr>
        <p:xfrm>
          <a:off x="17469" y="3356028"/>
          <a:ext cx="4300609" cy="3148688"/>
        </p:xfrm>
        <a:graphic>
          <a:graphicData uri="http://schemas.openxmlformats.org/drawingml/2006/table">
            <a:tbl>
              <a:tblPr/>
              <a:tblGrid>
                <a:gridCol w="132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Wskaźnik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Cechy krytyczne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Cechy niekrytyczne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Czerwony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Źle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&lt;1.33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&lt;1.00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Żółty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Akceptacja Klienta wymagana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1.33-1.67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1.00-1.33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Zielony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Dobrze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&gt;1.67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bg1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&gt;1.33	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163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" name="pole tekstowe 112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27811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9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9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9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9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9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9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9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9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9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9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9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9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9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9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9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9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9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9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9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9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9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9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9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9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9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9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9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91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9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9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9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9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9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3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9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9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91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9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9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9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9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91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9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9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9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9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9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9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91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9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91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91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9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9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9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91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4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9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9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0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9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9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9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9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9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9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513" grpId="0"/>
      <p:bldP spid="191514" grpId="0"/>
      <p:bldP spid="191515" grpId="0"/>
      <p:bldP spid="191516" grpId="0"/>
      <p:bldP spid="191533" grpId="0" animBg="1"/>
      <p:bldP spid="191534" grpId="0" animBg="1"/>
      <p:bldP spid="191535" grpId="0" animBg="1"/>
      <p:bldP spid="191536" grpId="0" animBg="1"/>
      <p:bldP spid="191537" grpId="0" animBg="1"/>
      <p:bldP spid="191538" grpId="0" animBg="1"/>
      <p:bldP spid="191539" grpId="0" animBg="1"/>
      <p:bldP spid="191540" grpId="0" animBg="1"/>
      <p:bldP spid="191541" grpId="0" animBg="1"/>
      <p:bldP spid="191542" grpId="0" animBg="1"/>
      <p:bldP spid="191543" grpId="0" animBg="1"/>
      <p:bldP spid="191544" grpId="0" animBg="1"/>
      <p:bldP spid="191545" grpId="0" animBg="1"/>
      <p:bldP spid="191546" grpId="0" animBg="1"/>
      <p:bldP spid="191547" grpId="0" animBg="1"/>
      <p:bldP spid="191548" grpId="0" animBg="1"/>
      <p:bldP spid="191549" grpId="0" animBg="1"/>
      <p:bldP spid="191550" grpId="0" animBg="1"/>
      <p:bldP spid="191552" grpId="0" animBg="1"/>
      <p:bldP spid="191553" grpId="0" animBg="1"/>
      <p:bldP spid="191554" grpId="0" animBg="1"/>
      <p:bldP spid="191555" grpId="0" animBg="1"/>
      <p:bldP spid="191556" grpId="0" animBg="1"/>
      <p:bldP spid="191557" grpId="0" animBg="1"/>
      <p:bldP spid="191558" grpId="0" animBg="1"/>
      <p:bldP spid="191559" grpId="0" animBg="1"/>
      <p:bldP spid="191560" grpId="0" animBg="1"/>
      <p:bldP spid="191561" grpId="0" animBg="1"/>
      <p:bldP spid="191562" grpId="0" animBg="1"/>
      <p:bldP spid="191563" grpId="0" animBg="1"/>
      <p:bldP spid="191564" grpId="0" animBg="1"/>
      <p:bldP spid="191565" grpId="0" animBg="1"/>
      <p:bldP spid="191566" grpId="0" animBg="1"/>
      <p:bldP spid="191567" grpId="0" animBg="1"/>
      <p:bldP spid="191568" grpId="0" animBg="1"/>
      <p:bldP spid="191569" grpId="0" animBg="1"/>
      <p:bldP spid="191570" grpId="0" animBg="1"/>
      <p:bldP spid="191571" grpId="0" animBg="1"/>
      <p:bldP spid="191572" grpId="0" animBg="1"/>
      <p:bldP spid="191573" grpId="0" animBg="1"/>
      <p:bldP spid="191574" grpId="0" animBg="1"/>
      <p:bldP spid="191575" grpId="0" animBg="1"/>
      <p:bldP spid="191576" grpId="0" animBg="1"/>
      <p:bldP spid="191577" grpId="0" animBg="1"/>
      <p:bldP spid="191578" grpId="0" animBg="1"/>
      <p:bldP spid="191579" grpId="0" animBg="1"/>
      <p:bldP spid="191580" grpId="0" animBg="1"/>
      <p:bldP spid="191581" grpId="0" animBg="1"/>
      <p:bldP spid="191582" grpId="0" animBg="1"/>
      <p:bldP spid="191583" grpId="0" animBg="1"/>
      <p:bldP spid="191584" grpId="0" animBg="1"/>
      <p:bldP spid="191585" grpId="0" animBg="1"/>
      <p:bldP spid="191586" grpId="0" animBg="1"/>
      <p:bldP spid="191587" grpId="0" animBg="1"/>
      <p:bldP spid="191588" grpId="0" animBg="1"/>
      <p:bldP spid="191589" grpId="0" animBg="1"/>
      <p:bldP spid="191590" grpId="0" animBg="1"/>
      <p:bldP spid="191591" grpId="0" animBg="1"/>
      <p:bldP spid="191592" grpId="0" animBg="1"/>
      <p:bldP spid="191593" grpId="0" animBg="1"/>
      <p:bldP spid="191594" grpId="0" animBg="1"/>
      <p:bldP spid="191595" grpId="0" animBg="1"/>
      <p:bldP spid="191596" grpId="0" animBg="1"/>
      <p:bldP spid="191597" grpId="0" animBg="1"/>
      <p:bldP spid="191598" grpId="0" animBg="1"/>
      <p:bldP spid="191599" grpId="0" animBg="1"/>
      <p:bldP spid="191600" grpId="0" animBg="1"/>
      <p:bldP spid="191601" grpId="0" animBg="1"/>
      <p:bldP spid="191602" grpId="0" animBg="1"/>
      <p:bldP spid="191603" grpId="0" animBg="1"/>
      <p:bldP spid="191604" grpId="0" animBg="1"/>
      <p:bldP spid="191605" grpId="0" animBg="1"/>
      <p:bldP spid="191606" grpId="0" animBg="1"/>
      <p:bldP spid="191607" grpId="0" animBg="1"/>
      <p:bldP spid="19160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200" b="1" dirty="0">
                <a:solidFill>
                  <a:srgbClr val="006600"/>
                </a:solidFill>
                <a:latin typeface="+mn-lt"/>
                <a:cs typeface="Arial" pitchFamily="34" charset="0"/>
              </a:rPr>
              <a:t>PPAP – Proces Zatwierdzania Części do Produkcji  </a:t>
            </a:r>
            <a:br>
              <a:rPr lang="pl-PL" sz="2200" b="1" dirty="0">
                <a:solidFill>
                  <a:srgbClr val="006600"/>
                </a:solidFill>
                <a:latin typeface="+mn-lt"/>
                <a:cs typeface="Arial" pitchFamily="34" charset="0"/>
              </a:rPr>
            </a:br>
            <a:r>
              <a:rPr lang="en-US" sz="2200" b="1" dirty="0">
                <a:solidFill>
                  <a:srgbClr val="006600"/>
                </a:solidFill>
                <a:latin typeface="+mn-lt"/>
                <a:cs typeface="Arial" pitchFamily="34" charset="0"/>
              </a:rPr>
              <a:t>(ang. </a:t>
            </a:r>
            <a:r>
              <a:rPr lang="en-US" sz="2200" b="1" dirty="0">
                <a:solidFill>
                  <a:srgbClr val="006600"/>
                </a:solidFill>
                <a:latin typeface="+mn-lt"/>
              </a:rPr>
              <a:t>Production Part Approval Process</a:t>
            </a:r>
            <a:r>
              <a:rPr lang="pl-PL" sz="2200" b="1" dirty="0">
                <a:solidFill>
                  <a:srgbClr val="006600"/>
                </a:solidFill>
                <a:latin typeface="+mn-lt"/>
              </a:rPr>
              <a:t>)</a:t>
            </a:r>
            <a:br>
              <a:rPr lang="pl-PL" sz="2200" b="1" dirty="0">
                <a:solidFill>
                  <a:srgbClr val="006600"/>
                </a:solidFill>
                <a:latin typeface="+mn-lt"/>
              </a:rPr>
            </a:br>
            <a:r>
              <a:rPr lang="pl-PL" sz="1800" dirty="0">
                <a:latin typeface="+mn-lt"/>
              </a:rPr>
              <a:t>stworzony przez AIAG </a:t>
            </a:r>
            <a:r>
              <a:rPr lang="en-US" sz="1800" dirty="0">
                <a:latin typeface="+mn-lt"/>
              </a:rPr>
              <a:t>(Automotive Industry Action Group</a:t>
            </a:r>
            <a:r>
              <a:rPr lang="pl-PL" sz="1800" dirty="0">
                <a:latin typeface="+mn-lt"/>
              </a:rPr>
              <a:t>)</a:t>
            </a:r>
            <a:endParaRPr lang="pl-PL" sz="1800" dirty="0">
              <a:latin typeface="+mn-lt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3707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/>
              <a:t>Celem PPAP jest uzyskanie dowodu, na to że:</a:t>
            </a:r>
            <a:endParaRPr lang="pl-PL" sz="1800" dirty="0"/>
          </a:p>
          <a:p>
            <a:r>
              <a:rPr lang="pl-PL" sz="1800" dirty="0"/>
              <a:t>wszystkie wymogi projektu klienta, specyfikacje i inne wymagania są właściwie zrozumiane przez organizację </a:t>
            </a:r>
          </a:p>
          <a:p>
            <a:r>
              <a:rPr lang="pl-PL" sz="1800" dirty="0"/>
              <a:t>a proces produkcyjny ma potencjał, aby produkować produkt spełniający te wymagania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PPAP wymagany jest dla:</a:t>
            </a:r>
          </a:p>
          <a:p>
            <a:r>
              <a:rPr lang="pl-PL" sz="1800" dirty="0"/>
              <a:t>Dla nowej części lub produktu</a:t>
            </a:r>
          </a:p>
          <a:p>
            <a:r>
              <a:rPr lang="pl-PL" sz="1800" dirty="0"/>
              <a:t>Poprawionej rozbieżności/niezgodności wykrytej na uprzednio dostarczonej części,</a:t>
            </a:r>
          </a:p>
          <a:p>
            <a:r>
              <a:rPr lang="pl-PL" sz="1800" dirty="0"/>
              <a:t>Produktu zmodyfikowanego poprzez zmianę inżynieryjną w projekcie, specyfikacji, lub materiale</a:t>
            </a:r>
          </a:p>
          <a:p>
            <a:r>
              <a:rPr lang="pl-PL" sz="1800" dirty="0"/>
              <a:t>Wszelkie inne sytuacje określone przez Klienta.</a:t>
            </a: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868144" y="6550223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692696"/>
            <a:ext cx="8712968" cy="5976664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13.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Qualified Laboratory Documentation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</a:rPr>
              <a:t>Dokumentacja Certyfikowanych   </a:t>
            </a:r>
          </a:p>
          <a:p>
            <a:pPr marL="0" indent="0" fontAlgn="t">
              <a:buNone/>
            </a:pPr>
            <a:r>
              <a:rPr lang="pl-PL" sz="2200" dirty="0">
                <a:solidFill>
                  <a:srgbClr val="006600"/>
                </a:solidFill>
              </a:rPr>
              <a:t>       Laboratoriów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            </a:t>
            </a:r>
            <a:endParaRPr lang="pl-PL" sz="2200" b="1" dirty="0">
              <a:solidFill>
                <a:srgbClr val="006600"/>
              </a:solidFill>
              <a:cs typeface="Arial" pitchFamily="34" charset="0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pl-PL" sz="1800" dirty="0"/>
              <a:t>Badania/testy materiałowe wyspecyfikowane dla zatwierdzanych części powinny być przeprowadzone przez </a:t>
            </a:r>
            <a:r>
              <a:rPr lang="pl-PL" sz="1800" b="1" dirty="0"/>
              <a:t>akredytowane laboratoria. </a:t>
            </a:r>
            <a:r>
              <a:rPr lang="pl-PL" sz="1800" dirty="0"/>
              <a:t>Dostawca powinien dostarczyć:</a:t>
            </a:r>
          </a:p>
          <a:p>
            <a:pPr marL="0" indent="0" fontAlgn="t">
              <a:buNone/>
            </a:pPr>
            <a:r>
              <a:rPr lang="pl-PL" sz="1800" dirty="0"/>
              <a:t>      - </a:t>
            </a:r>
            <a:r>
              <a:rPr lang="pl-PL" sz="1800" dirty="0">
                <a:solidFill>
                  <a:srgbClr val="006600"/>
                </a:solidFill>
              </a:rPr>
              <a:t>kopię certyfikatu akredytacji </a:t>
            </a:r>
            <a:r>
              <a:rPr lang="pl-PL" sz="1800" dirty="0"/>
              <a:t>takiego laboratorium i </a:t>
            </a:r>
          </a:p>
          <a:p>
            <a:pPr marL="0" indent="0" fontAlgn="t">
              <a:buNone/>
            </a:pPr>
            <a:r>
              <a:rPr lang="pl-PL" sz="1800" dirty="0">
                <a:cs typeface="Arial" pitchFamily="34" charset="0"/>
              </a:rPr>
              <a:t>      - </a:t>
            </a:r>
            <a:r>
              <a:rPr lang="pl-PL" sz="1800" dirty="0">
                <a:solidFill>
                  <a:srgbClr val="006600"/>
                </a:solidFill>
                <a:cs typeface="Arial" pitchFamily="34" charset="0"/>
              </a:rPr>
              <a:t>raport pomiarowy, </a:t>
            </a:r>
            <a:r>
              <a:rPr lang="pl-PL" sz="1800" dirty="0">
                <a:cs typeface="Arial" pitchFamily="34" charset="0"/>
              </a:rPr>
              <a:t>który powinien zawierać: nazwę laboratorium, datę testu oraz 	          </a:t>
            </a:r>
          </a:p>
          <a:p>
            <a:pPr marL="0" indent="0" fontAlgn="t">
              <a:buNone/>
            </a:pPr>
            <a:r>
              <a:rPr lang="pl-PL" sz="1800" dirty="0">
                <a:cs typeface="Arial" pitchFamily="34" charset="0"/>
              </a:rPr>
              <a:t>        standard zgodnie z którym został wykonany test</a:t>
            </a:r>
          </a:p>
          <a:p>
            <a:pPr marL="0" indent="0" fontAlgn="t">
              <a:buNone/>
            </a:pPr>
            <a:endParaRPr lang="pl-PL" sz="1800" dirty="0">
              <a:cs typeface="Arial" pitchFamily="34" charset="0"/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pl-PL" sz="1800" dirty="0">
                <a:cs typeface="Arial" pitchFamily="34" charset="0"/>
              </a:rPr>
              <a:t>Jeśli badania zostały przeprowadzone nie w akredytowanym laboratorium dostawca powinien dostarczyć:</a:t>
            </a:r>
          </a:p>
          <a:p>
            <a:pPr marL="0" indent="0" fontAlgn="t">
              <a:buNone/>
            </a:pPr>
            <a:r>
              <a:rPr lang="pl-PL" sz="1800" dirty="0">
                <a:cs typeface="Arial" pitchFamily="34" charset="0"/>
              </a:rPr>
              <a:t>      - </a:t>
            </a:r>
            <a:r>
              <a:rPr lang="pl-PL" sz="1800" dirty="0"/>
              <a:t>Lista kompetencji i szkoleń personelu do wykonywania testu </a:t>
            </a:r>
            <a:br>
              <a:rPr lang="pl-PL" sz="1800" dirty="0"/>
            </a:br>
            <a:r>
              <a:rPr lang="pl-PL" sz="1800" dirty="0"/>
              <a:t>      - Lista wszystkich urządzeń testowych zastosowanych w procesie</a:t>
            </a:r>
            <a:br>
              <a:rPr lang="pl-PL" sz="1800" dirty="0"/>
            </a:br>
            <a:r>
              <a:rPr lang="pl-PL" sz="1800" dirty="0"/>
              <a:t>      - Lista metod i standardów używany do kalibrowania urządzeń</a:t>
            </a:r>
          </a:p>
          <a:p>
            <a:pPr marL="0" indent="0" fontAlgn="t">
              <a:buNone/>
            </a:pPr>
            <a:endParaRPr lang="pl-PL" sz="1800" dirty="0"/>
          </a:p>
          <a:p>
            <a:pPr marL="0" indent="0" fontAlgn="t"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14.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Appearance Approval Report (AAR),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if applicable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</a:rPr>
              <a:t>Raport z   </a:t>
            </a:r>
          </a:p>
          <a:p>
            <a:pPr marL="0" indent="0" fontAlgn="t">
              <a:buNone/>
            </a:pPr>
            <a:r>
              <a:rPr lang="pl-PL" sz="2200" dirty="0">
                <a:solidFill>
                  <a:srgbClr val="006600"/>
                </a:solidFill>
              </a:rPr>
              <a:t>      Zatwierdzenia Wyglądu, jeśli wymagany</a:t>
            </a:r>
          </a:p>
          <a:p>
            <a:pPr marL="0" indent="0" fontAlgn="t">
              <a:buNone/>
            </a:pPr>
            <a:r>
              <a:rPr lang="pl-PL" sz="1600" dirty="0">
                <a:solidFill>
                  <a:srgbClr val="006600"/>
                </a:solidFill>
              </a:rPr>
              <a:t>Formularz standardowy PPAP, str. 26-28</a:t>
            </a:r>
          </a:p>
          <a:p>
            <a:pPr marL="0" indent="0" fontAlgn="t">
              <a:buNone/>
            </a:pPr>
            <a:endParaRPr lang="pl-PL" sz="22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 fontAlgn="t">
              <a:buNone/>
            </a:pPr>
            <a:endParaRPr lang="pl-PL" sz="1800" dirty="0">
              <a:cs typeface="Arial" pitchFamily="34" charset="0"/>
            </a:endParaRP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9970"/>
              </p:ext>
            </p:extLst>
          </p:nvPr>
        </p:nvGraphicFramePr>
        <p:xfrm>
          <a:off x="5508104" y="5678691"/>
          <a:ext cx="1152128" cy="86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8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4" y="5678691"/>
                        <a:ext cx="1152128" cy="869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8401"/>
              </p:ext>
            </p:extLst>
          </p:nvPr>
        </p:nvGraphicFramePr>
        <p:xfrm>
          <a:off x="6876256" y="3861048"/>
          <a:ext cx="1080120" cy="91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9" name="Acrobat Document" showAsIcon="1" r:id="rId6" imgW="914400" imgH="771480" progId="AcroExch.Document.11">
                  <p:embed/>
                </p:oleObj>
              </mc:Choice>
              <mc:Fallback>
                <p:oleObj name="Acrobat Document" showAsIcon="1" r:id="rId6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76256" y="3861048"/>
                        <a:ext cx="1080120" cy="91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85478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76664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15.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Sample Product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 Próbki produktu </a:t>
            </a:r>
            <a:r>
              <a:rPr lang="pl-PL" sz="2000" dirty="0">
                <a:solidFill>
                  <a:srgbClr val="006600"/>
                </a:solidFill>
                <a:cs typeface="Arial" pitchFamily="34" charset="0"/>
              </a:rPr>
              <a:t>( ang. „</a:t>
            </a:r>
            <a:r>
              <a:rPr lang="en-US" sz="2000" dirty="0">
                <a:solidFill>
                  <a:srgbClr val="006600"/>
                </a:solidFill>
                <a:cs typeface="Arial" pitchFamily="34" charset="0"/>
              </a:rPr>
              <a:t>reference samples</a:t>
            </a:r>
            <a:r>
              <a:rPr lang="pl-PL" sz="2000" dirty="0">
                <a:solidFill>
                  <a:srgbClr val="006600"/>
                </a:solidFill>
                <a:cs typeface="Arial" pitchFamily="34" charset="0"/>
              </a:rPr>
              <a:t>” lub „</a:t>
            </a:r>
            <a:r>
              <a:rPr lang="en-US" sz="2000" dirty="0">
                <a:solidFill>
                  <a:srgbClr val="006600"/>
                </a:solidFill>
                <a:cs typeface="Arial" pitchFamily="34" charset="0"/>
              </a:rPr>
              <a:t>first samples</a:t>
            </a:r>
            <a:r>
              <a:rPr lang="pl-PL" sz="2000" dirty="0">
                <a:solidFill>
                  <a:srgbClr val="006600"/>
                </a:solidFill>
                <a:cs typeface="Arial" pitchFamily="34" charset="0"/>
              </a:rPr>
              <a:t>/VDA2”)</a:t>
            </a:r>
          </a:p>
          <a:p>
            <a:pPr fontAlgn="t"/>
            <a:r>
              <a:rPr lang="pl-PL" sz="1800" dirty="0">
                <a:cs typeface="Arial" pitchFamily="34" charset="0"/>
              </a:rPr>
              <a:t>Dostarczane na prośbę Klienta wraz z raportem pomiarowym (zob. ptk.10 Raport pomiarowy)</a:t>
            </a:r>
          </a:p>
          <a:p>
            <a:pPr fontAlgn="t"/>
            <a:r>
              <a:rPr lang="pl-PL" sz="1800" dirty="0">
                <a:cs typeface="Arial" pitchFamily="34" charset="0"/>
              </a:rPr>
              <a:t>Wyprodukowane w warunkach produkcji seryjnej </a:t>
            </a:r>
          </a:p>
          <a:p>
            <a:pPr marL="0" indent="0" fontAlgn="t">
              <a:buNone/>
            </a:pPr>
            <a:endParaRPr lang="pl-PL" sz="1800" dirty="0">
              <a:cs typeface="Arial" pitchFamily="34" charset="0"/>
            </a:endParaRPr>
          </a:p>
          <a:p>
            <a:pPr marL="0" indent="0" fontAlgn="t">
              <a:buNone/>
            </a:pPr>
            <a:r>
              <a:rPr lang="pl-PL" sz="1800" dirty="0">
                <a:solidFill>
                  <a:srgbClr val="0000CC"/>
                </a:solidFill>
                <a:cs typeface="Arial" pitchFamily="34" charset="0"/>
              </a:rPr>
              <a:t>PPAP/2.1: </a:t>
            </a:r>
            <a:r>
              <a:rPr lang="pl-PL" sz="1800" dirty="0">
                <a:cs typeface="Arial" pitchFamily="34" charset="0"/>
              </a:rPr>
              <a:t>pobrane wyrywkowo z partii 300szt minimum, czas produkcji od 1 do 8h, </a:t>
            </a:r>
          </a:p>
          <a:p>
            <a:pPr marL="0" indent="0" fontAlgn="t">
              <a:buNone/>
            </a:pPr>
            <a:r>
              <a:rPr lang="pl-PL" sz="1800" dirty="0">
                <a:solidFill>
                  <a:srgbClr val="0000CC"/>
                </a:solidFill>
                <a:cs typeface="Arial" pitchFamily="34" charset="0"/>
              </a:rPr>
              <a:t>VDA2: </a:t>
            </a:r>
            <a:r>
              <a:rPr lang="pl-PL" sz="1800" dirty="0">
                <a:cs typeface="Arial" pitchFamily="34" charset="0"/>
              </a:rPr>
              <a:t>wielkość partii powinna być uzgodniona z Klientem rozważając typ produktu - </a:t>
            </a:r>
            <a:r>
              <a:rPr lang="pl-PL" sz="1800" b="1" dirty="0">
                <a:solidFill>
                  <a:srgbClr val="006600"/>
                </a:solidFill>
                <a:cs typeface="Arial" pitchFamily="34" charset="0"/>
              </a:rPr>
              <a:t>w tym przypadku ten standard jest praktykowany przez Fideltronik</a:t>
            </a:r>
          </a:p>
          <a:p>
            <a:pPr marL="0" indent="0" fontAlgn="t">
              <a:buNone/>
            </a:pPr>
            <a:endParaRPr lang="pl-PL" sz="1800" dirty="0">
              <a:cs typeface="Arial" pitchFamily="34" charset="0"/>
            </a:endParaRPr>
          </a:p>
          <a:p>
            <a:pPr marL="0" indent="0" fontAlgn="t"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16.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Master Sample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Wzorzec </a:t>
            </a:r>
          </a:p>
          <a:p>
            <a:r>
              <a:rPr lang="pl-PL" sz="1800" dirty="0"/>
              <a:t>Wyprodukowany w warunkach produkcji seryjnej, zidentyfikowany i zatwierdzony</a:t>
            </a:r>
          </a:p>
          <a:p>
            <a:pPr>
              <a:buNone/>
            </a:pPr>
            <a:r>
              <a:rPr lang="pl-PL" sz="1800" dirty="0"/>
              <a:t>przez Klienta.</a:t>
            </a:r>
          </a:p>
          <a:p>
            <a:pPr>
              <a:buNone/>
            </a:pPr>
            <a:r>
              <a:rPr lang="pl-PL" sz="1800" dirty="0">
                <a:solidFill>
                  <a:srgbClr val="0000CC"/>
                </a:solidFill>
              </a:rPr>
              <a:t>PPAP/2.2.15/ </a:t>
            </a:r>
            <a:r>
              <a:rPr lang="en-US" sz="1800" dirty="0">
                <a:solidFill>
                  <a:srgbClr val="0000CC"/>
                </a:solidFill>
              </a:rPr>
              <a:t>Master Sample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..”the master sample shall be identified as such, and </a:t>
            </a:r>
            <a:r>
              <a:rPr lang="en-US" sz="1800" i="1" u="sng" dirty="0"/>
              <a:t>shall show the customer approval date on the sample.</a:t>
            </a:r>
            <a:r>
              <a:rPr lang="en-US" sz="1800" i="1" dirty="0"/>
              <a:t> The organization shall retain a master sample for each position of multiple cavity die, mold, tool or pattern, or production process unless otherwise specified by customer.”..</a:t>
            </a:r>
            <a:endParaRPr lang="en-US" sz="1800" dirty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07002" y="5379247"/>
            <a:ext cx="8208912" cy="1146097"/>
          </a:xfrm>
          <a:prstGeom prst="rect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2481385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76664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17.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Checking Aids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Pomoce kontrolne</a:t>
            </a:r>
          </a:p>
          <a:p>
            <a:pPr marL="0" indent="0" fontAlgn="t">
              <a:buNone/>
            </a:pPr>
            <a:r>
              <a:rPr lang="pl-PL" sz="2000" dirty="0">
                <a:solidFill>
                  <a:srgbClr val="006600"/>
                </a:solidFill>
                <a:cs typeface="Arial" pitchFamily="34" charset="0"/>
              </a:rPr>
              <a:t>Pomoce kontrolne </a:t>
            </a:r>
            <a:r>
              <a:rPr lang="pl-PL" sz="1800" dirty="0">
                <a:cs typeface="Arial" pitchFamily="34" charset="0"/>
              </a:rPr>
              <a:t>- </a:t>
            </a:r>
            <a:r>
              <a:rPr lang="en-US" sz="1800" dirty="0">
                <a:cs typeface="Arial" pitchFamily="34" charset="0"/>
              </a:rPr>
              <a:t>Fixtures, </a:t>
            </a:r>
            <a:r>
              <a:rPr lang="pl-PL" sz="1800" dirty="0">
                <a:cs typeface="Arial" pitchFamily="34" charset="0"/>
              </a:rPr>
              <a:t>modele, szablony, mierniki zmiennych i cech atrybutowych specyficzne dla danej części </a:t>
            </a:r>
          </a:p>
          <a:p>
            <a:pPr marL="0" indent="0" fontAlgn="t">
              <a:buNone/>
            </a:pPr>
            <a:endParaRPr lang="pl-PL" sz="1800" dirty="0">
              <a:cs typeface="Arial" pitchFamily="34" charset="0"/>
            </a:endParaRPr>
          </a:p>
          <a:p>
            <a:pPr marL="0" indent="0" fontAlgn="t">
              <a:buNone/>
            </a:pPr>
            <a:r>
              <a:rPr lang="pl-PL" sz="1800" dirty="0">
                <a:cs typeface="Arial" pitchFamily="34" charset="0"/>
              </a:rPr>
              <a:t>Dostawca powinien:</a:t>
            </a:r>
          </a:p>
          <a:p>
            <a:pPr marL="0" indent="0" fontAlgn="t">
              <a:buNone/>
            </a:pPr>
            <a:r>
              <a:rPr lang="pl-PL" sz="1800" dirty="0">
                <a:cs typeface="Arial" pitchFamily="34" charset="0"/>
              </a:rPr>
              <a:t>-     dostarczyć listę pomocy kontrolnych oraz oświadczyć, że są one zgodne z </a:t>
            </a:r>
          </a:p>
          <a:p>
            <a:pPr marL="0" indent="0" fontAlgn="t">
              <a:buNone/>
            </a:pPr>
            <a:r>
              <a:rPr lang="pl-PL" sz="1800" dirty="0">
                <a:cs typeface="Arial" pitchFamily="34" charset="0"/>
              </a:rPr>
              <a:t>      wymaganiami projektu</a:t>
            </a:r>
          </a:p>
          <a:p>
            <a:pPr fontAlgn="t">
              <a:buFontTx/>
              <a:buChar char="-"/>
            </a:pPr>
            <a:r>
              <a:rPr lang="pl-PL" sz="1800" dirty="0">
                <a:cs typeface="Arial" pitchFamily="34" charset="0"/>
              </a:rPr>
              <a:t>udokumentować wszystkie zmiany inżynieryjne wdrożone do pomocy kontrolnej w momencie przedłożenia </a:t>
            </a:r>
          </a:p>
          <a:p>
            <a:pPr fontAlgn="t">
              <a:buFontTx/>
              <a:buChar char="-"/>
            </a:pPr>
            <a:r>
              <a:rPr lang="pl-PL" sz="1800" dirty="0">
                <a:cs typeface="Arial" pitchFamily="34" charset="0"/>
              </a:rPr>
              <a:t>przedstawić plan przeglądów pomocy kontrolnych </a:t>
            </a:r>
          </a:p>
          <a:p>
            <a:pPr marL="0" indent="0" fontAlgn="t">
              <a:buNone/>
            </a:pPr>
            <a:r>
              <a:rPr lang="pl-PL" sz="1800" dirty="0">
                <a:solidFill>
                  <a:srgbClr val="0000CC"/>
                </a:solidFill>
                <a:cs typeface="Arial" pitchFamily="34" charset="0"/>
              </a:rPr>
              <a:t>PPAP, 4.e:</a:t>
            </a:r>
          </a:p>
          <a:p>
            <a:pPr fontAlgn="t">
              <a:buFontTx/>
              <a:buChar char="-"/>
            </a:pPr>
            <a:endParaRPr lang="pl-PL" sz="1800" dirty="0">
              <a:cs typeface="Arial" pitchFamily="34" charset="0"/>
            </a:endParaRP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65104"/>
            <a:ext cx="7946307" cy="2106975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795194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27584" y="2204864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koniec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903640" y="654803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63563"/>
            <a:ext cx="8229600" cy="3024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/>
              <a:t>Mamy 5 poziomów PPAP-u</a:t>
            </a:r>
          </a:p>
          <a:p>
            <a:r>
              <a:rPr lang="pl-PL" sz="1600" dirty="0"/>
              <a:t>Poziom 1 – Tylko gwarancja (i określone pozycje wyglądu/powierzchni) przedstawiana Klientowi.</a:t>
            </a:r>
          </a:p>
          <a:p>
            <a:r>
              <a:rPr lang="pl-PL" sz="1600" dirty="0"/>
              <a:t>Poziom 2 – Gwarancja z próbkami produktów i ograniczone dane uzupełniające przedstawiane do Klienta.</a:t>
            </a:r>
          </a:p>
          <a:p>
            <a:r>
              <a:rPr lang="pl-PL" sz="1600" dirty="0"/>
              <a:t>Poziom 3 – Gwarancja z próbkami produktów i pełne dane uzupełniające</a:t>
            </a:r>
          </a:p>
          <a:p>
            <a:pPr marL="0" indent="0">
              <a:buNone/>
            </a:pPr>
            <a:r>
              <a:rPr lang="pl-PL" sz="1600" dirty="0"/>
              <a:t>       przedstawiane do Klienta.</a:t>
            </a:r>
          </a:p>
          <a:p>
            <a:r>
              <a:rPr lang="pl-PL" sz="1600" dirty="0"/>
              <a:t>Poziom 4 – Gwarancja i inne wymogi określone przez Klienta.</a:t>
            </a:r>
          </a:p>
          <a:p>
            <a:r>
              <a:rPr lang="pl-PL" sz="1600" dirty="0"/>
              <a:t>Poziom 5 – Gwarancja z próbkami produktów i pełnymi danymi uzupełniającymi</a:t>
            </a:r>
          </a:p>
          <a:p>
            <a:pPr marL="0" indent="0">
              <a:buNone/>
            </a:pPr>
            <a:r>
              <a:rPr lang="pl-PL" sz="1600" dirty="0"/>
              <a:t>      do wglądu u dostawcy w jego lokalizacji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91606" y="400506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6600"/>
                </a:solidFill>
              </a:rPr>
              <a:t>Ważne: </a:t>
            </a:r>
          </a:p>
          <a:p>
            <a:r>
              <a:rPr lang="pl-PL" dirty="0"/>
              <a:t>Próbki PPAP-owe powinny być wyprodukowane w warunkach produkcji seryjnej (</a:t>
            </a:r>
            <a:r>
              <a:rPr lang="en-US" dirty="0"/>
              <a:t>Significant Production Run </a:t>
            </a:r>
            <a:r>
              <a:rPr lang="pl-PL" dirty="0"/>
              <a:t>– PPAP pkt. 2.1) na docelowych narzędziu, w docelowej fabryce, linii produkcyjnej, gnieździe itp..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6550223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67756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26883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pl-PL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Oficjalne elementy</a:t>
            </a:r>
            <a:r>
              <a:rPr lang="en-US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PPAP</a:t>
            </a:r>
            <a:r>
              <a:rPr lang="pl-PL" alt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-u:</a:t>
            </a:r>
            <a:endParaRPr lang="pl-PL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17434"/>
            <a:ext cx="8229600" cy="6183974"/>
          </a:xfrm>
        </p:spPr>
        <p:txBody>
          <a:bodyPr>
            <a:noAutofit/>
          </a:bodyPr>
          <a:lstStyle/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Part Submission Warrant  </a:t>
            </a:r>
            <a:r>
              <a:rPr lang="pl-PL" sz="1750" b="1" dirty="0">
                <a:cs typeface="Arial" pitchFamily="34" charset="0"/>
              </a:rPr>
              <a:t>(PSW)/ </a:t>
            </a:r>
            <a:r>
              <a:rPr lang="pl-PL" sz="1750" dirty="0">
                <a:cs typeface="Arial" pitchFamily="34" charset="0"/>
              </a:rPr>
              <a:t>Gwarancja Dostarczonej Części</a:t>
            </a:r>
            <a:r>
              <a:rPr lang="en-US" sz="1750" dirty="0">
                <a:cs typeface="Arial" pitchFamily="34" charset="0"/>
              </a:rPr>
              <a:t>                                        </a:t>
            </a:r>
            <a:endParaRPr lang="pl-PL" sz="1750" dirty="0">
              <a:cs typeface="Arial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Design records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Zapisy projektu </a:t>
            </a:r>
            <a:r>
              <a:rPr lang="en-US" sz="1750" dirty="0">
                <a:cs typeface="Arial" pitchFamily="34" charset="0"/>
              </a:rPr>
              <a:t> </a:t>
            </a:r>
            <a:endParaRPr lang="pl-PL" sz="1750" dirty="0">
              <a:cs typeface="Arial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Approved Engineering Change Documentation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Dokumentacja zmian inżynieryjnych 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Customer Engineering approvals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Zatwierdzenie Klienta</a:t>
            </a:r>
            <a:r>
              <a:rPr lang="en-US" sz="1750" dirty="0">
                <a:cs typeface="Arial" pitchFamily="34" charset="0"/>
              </a:rPr>
              <a:t>         </a:t>
            </a:r>
            <a:endParaRPr lang="pl-PL" sz="1750" dirty="0">
              <a:cs typeface="Arial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Design FMEA</a:t>
            </a:r>
            <a:r>
              <a:rPr lang="pl-PL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FMEA projektu 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 Flow Diagrams</a:t>
            </a:r>
            <a:r>
              <a:rPr lang="pl-PL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Przepływ procesu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Process FMEA</a:t>
            </a:r>
            <a:r>
              <a:rPr lang="pl-PL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FMEA procesu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Control Plan</a:t>
            </a:r>
            <a:r>
              <a:rPr lang="pl-PL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Plan Kontroli </a:t>
            </a:r>
            <a:r>
              <a:rPr lang="en-US" sz="1750" dirty="0">
                <a:cs typeface="Arial" pitchFamily="34" charset="0"/>
              </a:rPr>
              <a:t>                                                              </a:t>
            </a:r>
            <a:endParaRPr lang="pl-PL" sz="1750" dirty="0">
              <a:cs typeface="Arial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Measurement System Analysis Studies</a:t>
            </a:r>
            <a:r>
              <a:rPr lang="pl-PL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(MSA)/ </a:t>
            </a:r>
            <a:r>
              <a:rPr lang="pl-PL" sz="1750" dirty="0">
                <a:cs typeface="Arial" pitchFamily="34" charset="0"/>
              </a:rPr>
              <a:t>Analiza Systemu Pomiarowego</a:t>
            </a:r>
            <a:r>
              <a:rPr lang="en-US" sz="1750" dirty="0">
                <a:cs typeface="Arial" pitchFamily="34" charset="0"/>
              </a:rPr>
              <a:t>                                                                        </a:t>
            </a:r>
            <a:endParaRPr lang="pl-PL" sz="1750" dirty="0">
              <a:cs typeface="Arial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Dimensional Results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Raport pomiarowy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Material, Performance, Test Results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Wyniki testów materiałowych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Initial Process Study</a:t>
            </a:r>
            <a:r>
              <a:rPr lang="pl-PL" sz="175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Wstępna ocena procesu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Qualified Laboratory Documentation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/>
              <a:t>Dokumentacja Certyfikowanych Laboratoriów</a:t>
            </a:r>
            <a:r>
              <a:rPr lang="en-US" sz="1750" b="1" dirty="0">
                <a:cs typeface="Arial" pitchFamily="34" charset="0"/>
              </a:rPr>
              <a:t>                        </a:t>
            </a:r>
            <a:endParaRPr lang="pl-PL" sz="1750" b="1" dirty="0">
              <a:cs typeface="Arial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Appearance Approval Report (AAR),</a:t>
            </a:r>
            <a:r>
              <a:rPr lang="pl-PL" sz="1750" b="1" dirty="0">
                <a:cs typeface="Arial" pitchFamily="34" charset="0"/>
              </a:rPr>
              <a:t> </a:t>
            </a:r>
            <a:r>
              <a:rPr lang="en-US" sz="1750" b="1" dirty="0">
                <a:cs typeface="Arial" pitchFamily="34" charset="0"/>
              </a:rPr>
              <a:t>if applicable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/>
              <a:t>Raport z Zatwierdzenia Wyglądu</a:t>
            </a:r>
            <a:endParaRPr lang="pl-PL" sz="1750" b="1" dirty="0">
              <a:cs typeface="Arial" pitchFamily="34" charset="0"/>
            </a:endParaRP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Sample Product</a:t>
            </a:r>
            <a:r>
              <a:rPr lang="pl-PL" sz="1750" b="1" dirty="0">
                <a:cs typeface="Arial" pitchFamily="34" charset="0"/>
              </a:rPr>
              <a:t>/</a:t>
            </a:r>
            <a:r>
              <a:rPr lang="pl-PL" sz="1750" dirty="0">
                <a:cs typeface="Arial" pitchFamily="34" charset="0"/>
              </a:rPr>
              <a:t> Próbki produktu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Master Sample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Wzorzec </a:t>
            </a:r>
          </a:p>
          <a:p>
            <a:pPr fontAlgn="t">
              <a:buFont typeface="+mj-lt"/>
              <a:buAutoNum type="arabicPeriod"/>
            </a:pPr>
            <a:r>
              <a:rPr lang="en-US" sz="1750" b="1" dirty="0">
                <a:cs typeface="Arial" pitchFamily="34" charset="0"/>
              </a:rPr>
              <a:t>Checking Aids</a:t>
            </a:r>
            <a:r>
              <a:rPr lang="pl-PL" sz="1750" b="1" dirty="0">
                <a:cs typeface="Arial" pitchFamily="34" charset="0"/>
              </a:rPr>
              <a:t>/ </a:t>
            </a:r>
            <a:r>
              <a:rPr lang="pl-PL" sz="1750" dirty="0">
                <a:cs typeface="Arial" pitchFamily="34" charset="0"/>
              </a:rPr>
              <a:t>Pomoce kontrolne</a:t>
            </a:r>
          </a:p>
        </p:txBody>
      </p:sp>
      <p:pic>
        <p:nvPicPr>
          <p:cNvPr id="5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83568" y="648866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6084168" y="2057961"/>
            <a:ext cx="230425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Dla pkt. 5-9, 12 więcej szczegółów w podręcznikach referencyjnych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868144" y="65698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53052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solidFill>
                  <a:srgbClr val="006600"/>
                </a:solidFill>
              </a:rPr>
              <a:t>Tabela wymagań dla poszczególnych poziomów PPAP-u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035058"/>
              </p:ext>
            </p:extLst>
          </p:nvPr>
        </p:nvGraphicFramePr>
        <p:xfrm>
          <a:off x="205838" y="1019015"/>
          <a:ext cx="8229599" cy="522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Requirement 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Level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Level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Level 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Level 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Level 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Part Submission Warrant                                   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Design records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Approved Engineering Change Documentation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0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Customer Engineering approvals     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18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Design FMEA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8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Process Flow Diagrams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Process FMEA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 Plan                                                       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Measurement System Analysis Studies                                                                     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58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Dimensional Results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Material, Performance, Test Results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Initial Process Study (Cpk) Capability Studies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Qualified Laboratory Documentation                 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Appearance Approval Report (AAR),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if applicable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9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Sample Product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66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Master Sample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Checking Aids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5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79512" y="6268979"/>
            <a:ext cx="7966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/>
              </a:rPr>
              <a:t>R- Required</a:t>
            </a:r>
            <a:r>
              <a:rPr lang="pl-PL" sz="1200" dirty="0">
                <a:solidFill>
                  <a:srgbClr val="000000"/>
                </a:solidFill>
                <a:latin typeface="Arial"/>
              </a:rPr>
              <a:t>/ Wymagane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,  AS- As Requested</a:t>
            </a:r>
            <a:r>
              <a:rPr lang="pl-PL" sz="1200" dirty="0">
                <a:solidFill>
                  <a:srgbClr val="000000"/>
                </a:solidFill>
                <a:latin typeface="Arial"/>
              </a:rPr>
              <a:t>/ Na prośbę</a:t>
            </a:r>
            <a:r>
              <a:rPr lang="en-US" sz="1200" dirty="0">
                <a:solidFill>
                  <a:srgbClr val="000000"/>
                </a:solidFill>
                <a:latin typeface="Arial"/>
              </a:rPr>
              <a:t> „-” Not required</a:t>
            </a:r>
            <a:r>
              <a:rPr lang="pl-PL" sz="1200" dirty="0">
                <a:solidFill>
                  <a:srgbClr val="000000"/>
                </a:solidFill>
                <a:latin typeface="Arial"/>
              </a:rPr>
              <a:t>/ Nie wymagane</a:t>
            </a:r>
            <a:endParaRPr lang="en-US" sz="1200" dirty="0"/>
          </a:p>
        </p:txBody>
      </p:sp>
      <p:pic>
        <p:nvPicPr>
          <p:cNvPr id="5" name="Picture 7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940152" y="654597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5836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3528392"/>
          </a:xfrm>
        </p:spPr>
        <p:txBody>
          <a:bodyPr>
            <a:noAutofit/>
          </a:bodyPr>
          <a:lstStyle/>
          <a:p>
            <a:pPr marL="457200" indent="-457200" fontAlgn="t">
              <a:buAutoNum type="arabicPeriod"/>
            </a:pP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Part Submission Warrant  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(PSW)/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Gwarancja Dostarczonej Części</a:t>
            </a:r>
          </a:p>
          <a:p>
            <a:pPr marL="0" indent="0" fontAlgn="t">
              <a:buNone/>
            </a:pPr>
            <a:r>
              <a:rPr lang="pl-PL" sz="1600" dirty="0">
                <a:solidFill>
                  <a:srgbClr val="006600"/>
                </a:solidFill>
                <a:cs typeface="Arial" pitchFamily="34" charset="0"/>
              </a:rPr>
              <a:t>Formularz standardowy (dostępny w Podręczniku PPAP – str.22-25)</a:t>
            </a:r>
            <a:r>
              <a:rPr lang="en-US" sz="1600" dirty="0">
                <a:solidFill>
                  <a:srgbClr val="006600"/>
                </a:solidFill>
                <a:cs typeface="Arial" pitchFamily="34" charset="0"/>
              </a:rPr>
              <a:t>       </a:t>
            </a:r>
            <a:endParaRPr lang="pl-PL" sz="1600" dirty="0">
              <a:solidFill>
                <a:srgbClr val="006600"/>
              </a:solidFill>
              <a:cs typeface="Arial" pitchFamily="34" charset="0"/>
            </a:endParaRPr>
          </a:p>
          <a:p>
            <a:pPr marL="0" indent="0" fontAlgn="t">
              <a:buNone/>
            </a:pPr>
            <a:endParaRPr lang="pl-PL" sz="1600" dirty="0">
              <a:solidFill>
                <a:srgbClr val="006600"/>
              </a:solidFill>
              <a:cs typeface="Arial" pitchFamily="34" charset="0"/>
            </a:endParaRPr>
          </a:p>
          <a:p>
            <a:pPr marL="0" indent="0" fontAlgn="t">
              <a:buNone/>
            </a:pPr>
            <a:r>
              <a:rPr lang="en-US" sz="1600" dirty="0">
                <a:solidFill>
                  <a:srgbClr val="006600"/>
                </a:solidFill>
                <a:cs typeface="Arial" pitchFamily="34" charset="0"/>
              </a:rPr>
              <a:t>                               </a:t>
            </a:r>
            <a:endParaRPr lang="pl-PL" sz="1600" dirty="0">
              <a:solidFill>
                <a:srgbClr val="006600"/>
              </a:solidFill>
              <a:cs typeface="Arial" pitchFamily="34" charset="0"/>
            </a:endParaRP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36964"/>
              </p:ext>
            </p:extLst>
          </p:nvPr>
        </p:nvGraphicFramePr>
        <p:xfrm>
          <a:off x="3981128" y="19888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9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1128" y="19888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724128" y="6453336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178079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563563"/>
            <a:ext cx="8229600" cy="61778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2. </a:t>
            </a:r>
            <a:r>
              <a:rPr lang="en-US" sz="2200" b="1" dirty="0">
                <a:solidFill>
                  <a:srgbClr val="006600"/>
                </a:solidFill>
                <a:cs typeface="Arial" pitchFamily="34" charset="0"/>
              </a:rPr>
              <a:t>Design records</a:t>
            </a:r>
            <a:r>
              <a:rPr lang="pl-PL" sz="2200" b="1" dirty="0">
                <a:solidFill>
                  <a:srgbClr val="006600"/>
                </a:solidFill>
                <a:cs typeface="Arial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itchFamily="34" charset="0"/>
              </a:rPr>
              <a:t>Status projektu</a:t>
            </a:r>
            <a:endParaRPr lang="pl-PL" sz="2200" dirty="0"/>
          </a:p>
          <a:p>
            <a:pPr>
              <a:buNone/>
            </a:pPr>
            <a:r>
              <a:rPr lang="pl-PL" sz="1600" dirty="0"/>
              <a:t>Powinien zawierać wszystkie ważne informacje na temat produktu tj. zastosowane materiały, </a:t>
            </a:r>
          </a:p>
          <a:p>
            <a:pPr>
              <a:buNone/>
            </a:pPr>
            <a:r>
              <a:rPr lang="pl-PL" sz="1600" dirty="0"/>
              <a:t>wymiary, technologia itp.. </a:t>
            </a:r>
          </a:p>
          <a:p>
            <a:pPr>
              <a:buNone/>
            </a:pPr>
            <a:endParaRPr lang="pl-PL" sz="1600" dirty="0"/>
          </a:p>
          <a:p>
            <a:pPr>
              <a:buNone/>
            </a:pPr>
            <a:r>
              <a:rPr lang="pl-PL" sz="1600" b="1" dirty="0">
                <a:solidFill>
                  <a:srgbClr val="006600"/>
                </a:solidFill>
              </a:rPr>
              <a:t>Co powinno być przedłożone?</a:t>
            </a:r>
          </a:p>
          <a:p>
            <a:pPr>
              <a:buNone/>
            </a:pPr>
            <a:r>
              <a:rPr lang="pl-PL" sz="1600" dirty="0"/>
              <a:t>1. </a:t>
            </a:r>
            <a:r>
              <a:rPr lang="pl-PL" sz="1600" b="1" dirty="0"/>
              <a:t>Kopia rysunku</a:t>
            </a:r>
            <a:r>
              <a:rPr lang="pl-PL" sz="1600" dirty="0"/>
              <a:t> dla wyrobu i jego części składowych; dla PCB </a:t>
            </a:r>
            <a:r>
              <a:rPr lang="pl-PL" sz="1600" b="1" dirty="0"/>
              <a:t>pliki gerberowe </a:t>
            </a:r>
            <a:r>
              <a:rPr lang="pl-PL" sz="1600" dirty="0"/>
              <a:t>(GBR)</a:t>
            </a:r>
          </a:p>
          <a:p>
            <a:pPr marL="0" indent="0">
              <a:buNone/>
            </a:pPr>
            <a:br>
              <a:rPr lang="pl-PL" sz="1600" dirty="0"/>
            </a:br>
            <a:r>
              <a:rPr lang="pl-PL" sz="1600" dirty="0"/>
              <a:t>2. Specyfikacje funkcjonalne, materiałowe czy testowe jeśli wymagane przez klienta lub dla części katalogowych (</a:t>
            </a:r>
            <a:r>
              <a:rPr lang="en-US" sz="1600" dirty="0"/>
              <a:t>MDS – Material Data Sheet</a:t>
            </a:r>
            <a:r>
              <a:rPr lang="pl-PL" sz="1600" dirty="0"/>
              <a:t>) </a:t>
            </a: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3. </a:t>
            </a:r>
            <a:r>
              <a:rPr lang="pl-PL" sz="1600" b="1" dirty="0"/>
              <a:t>Raport składu materiału/substancji </a:t>
            </a:r>
            <a:r>
              <a:rPr lang="pl-PL" sz="1600" dirty="0"/>
              <a:t>(100% skład elementu/części; z jakich substancji chemicznych składa się element). To raportowanie może się odbywać w IMDS (International Materials Data System: </a:t>
            </a:r>
            <a:r>
              <a:rPr lang="pl-PL" sz="1600" dirty="0">
                <a:hlinkClick r:id="rId3"/>
              </a:rPr>
              <a:t>http://www.mdsystem.com/</a:t>
            </a:r>
            <a:r>
              <a:rPr lang="pl-PL" sz="1600" dirty="0" err="1">
                <a:hlinkClick r:id="rId3"/>
              </a:rPr>
              <a:t>index.jsp</a:t>
            </a:r>
            <a:r>
              <a:rPr lang="pl-PL" sz="1600" dirty="0"/>
              <a:t>) lub inną metodą wyspecyfikowaną przez Klienta a wyniki muszą być zgodne z CSRs.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br>
              <a:rPr lang="pl-PL" sz="1600" dirty="0"/>
            </a:br>
            <a:r>
              <a:rPr lang="pl-PL" sz="1600" dirty="0"/>
              <a:t>4. W tym punkcie powinno być również przedstawione </a:t>
            </a:r>
            <a:r>
              <a:rPr lang="pl-PL" sz="1600" b="1" dirty="0"/>
              <a:t>znakowanie części polimerowych </a:t>
            </a:r>
            <a:r>
              <a:rPr lang="pl-PL" sz="1600" dirty="0"/>
              <a:t>zgodnie </a:t>
            </a:r>
            <a:r>
              <a:rPr lang="en-US" sz="1600" dirty="0"/>
              <a:t>z (PPAP -4e.):</a:t>
            </a:r>
            <a:br>
              <a:rPr lang="en-US" sz="1600" dirty="0"/>
            </a:br>
            <a:r>
              <a:rPr lang="en-US" sz="1600" dirty="0"/>
              <a:t>„- Plastic parts weighing at least 1OOg (using IS0 114691/1043-1)</a:t>
            </a:r>
            <a:br>
              <a:rPr lang="en-US" sz="1600" dirty="0"/>
            </a:br>
            <a:r>
              <a:rPr lang="en-US" sz="1600" dirty="0"/>
              <a:t>- Elastomeric parts weighing at least 200g (using IS0 114691/1629)” </a:t>
            </a:r>
          </a:p>
          <a:p>
            <a:r>
              <a:rPr lang="pl-PL" sz="1400" i="1" dirty="0"/>
              <a:t>Polimery syntetyczne są podstawowym budulcem tworzyw sztucznych, a także wielu innych powszechnie wykorzystywanych produktów chemicznych takich jak: farby, lakiery, oleje przemysłowe, środki smarujące, kleje itp.</a:t>
            </a:r>
          </a:p>
          <a:p>
            <a:endParaRPr lang="pl-PL" sz="1600" i="1" dirty="0"/>
          </a:p>
          <a:p>
            <a:pPr marL="0" indent="0">
              <a:buNone/>
            </a:pPr>
            <a:endParaRPr lang="pl-PL" sz="1600" i="1" dirty="0">
              <a:hlinkClick r:id="rId4" tooltip="Polimery"/>
            </a:endParaRP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274659"/>
              </p:ext>
            </p:extLst>
          </p:nvPr>
        </p:nvGraphicFramePr>
        <p:xfrm>
          <a:off x="4438328" y="42930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" name="Worksheet" showAsIcon="1" r:id="rId6" imgW="914400" imgH="771480" progId="Excel.Sheet.12">
                  <p:embed/>
                </p:oleObj>
              </mc:Choice>
              <mc:Fallback>
                <p:oleObj name="Worksheet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8328" y="42930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24128" y="6453336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236169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40" y="692696"/>
            <a:ext cx="822960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>
                <a:solidFill>
                  <a:srgbClr val="006600"/>
                </a:solidFill>
                <a:cs typeface="Arial" pitchFamily="34" charset="0"/>
              </a:rPr>
              <a:t>3. </a:t>
            </a:r>
            <a:r>
              <a:rPr lang="en-US" sz="2000" b="1" dirty="0">
                <a:solidFill>
                  <a:srgbClr val="006600"/>
                </a:solidFill>
                <a:cs typeface="Arial" pitchFamily="34" charset="0"/>
              </a:rPr>
              <a:t>A</a:t>
            </a:r>
            <a:r>
              <a:rPr lang="pl-PL" sz="2000" b="1" dirty="0">
                <a:solidFill>
                  <a:srgbClr val="006600"/>
                </a:solidFill>
                <a:cs typeface="Arial" pitchFamily="34" charset="0"/>
              </a:rPr>
              <a:t>uthorized</a:t>
            </a:r>
            <a:r>
              <a:rPr lang="en-US" sz="2000" b="1" dirty="0">
                <a:solidFill>
                  <a:srgbClr val="006600"/>
                </a:solidFill>
                <a:cs typeface="Arial" pitchFamily="34" charset="0"/>
              </a:rPr>
              <a:t> Engineering Change Document</a:t>
            </a:r>
            <a:r>
              <a:rPr lang="pl-PL" sz="2000" b="1" dirty="0">
                <a:solidFill>
                  <a:srgbClr val="006600"/>
                </a:solidFill>
                <a:cs typeface="Arial" pitchFamily="34" charset="0"/>
              </a:rPr>
              <a:t>s/ </a:t>
            </a:r>
            <a:r>
              <a:rPr lang="pl-PL" sz="2000" dirty="0">
                <a:solidFill>
                  <a:srgbClr val="006600"/>
                </a:solidFill>
                <a:cs typeface="Arial" pitchFamily="34" charset="0"/>
              </a:rPr>
              <a:t>Dokumentacja zmian inżynieryjnych </a:t>
            </a:r>
            <a:endParaRPr lang="pl-PL" sz="20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pl-PL" sz="1800" b="1" dirty="0">
                <a:solidFill>
                  <a:srgbClr val="0000CC"/>
                </a:solidFill>
              </a:rPr>
              <a:t>Wg. PPAP 4 w.:</a:t>
            </a:r>
          </a:p>
          <a:p>
            <a:pPr>
              <a:buNone/>
            </a:pPr>
            <a:endParaRPr lang="pl-PL" sz="1600" b="1" dirty="0">
              <a:solidFill>
                <a:srgbClr val="0000CC"/>
              </a:solidFill>
            </a:endParaRPr>
          </a:p>
          <a:p>
            <a:pPr>
              <a:buNone/>
            </a:pPr>
            <a:endParaRPr lang="pl-PL" sz="1600" b="1" dirty="0">
              <a:solidFill>
                <a:srgbClr val="0000CC"/>
              </a:solidFill>
            </a:endParaRPr>
          </a:p>
          <a:p>
            <a:pPr>
              <a:buNone/>
            </a:pPr>
            <a:endParaRPr lang="pl-PL" sz="1600" b="1" dirty="0">
              <a:solidFill>
                <a:srgbClr val="0000CC"/>
              </a:solidFill>
            </a:endParaRPr>
          </a:p>
          <a:p>
            <a:pPr>
              <a:buNone/>
            </a:pPr>
            <a:endParaRPr lang="pl-PL" sz="16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pl-PL" sz="1600" b="1" dirty="0">
                <a:solidFill>
                  <a:srgbClr val="006600"/>
                </a:solidFill>
              </a:rPr>
              <a:t>Co powinno być przedłożone ?</a:t>
            </a:r>
          </a:p>
          <a:p>
            <a:r>
              <a:rPr lang="pl-PL" sz="1600" dirty="0"/>
              <a:t>PCN – Product/</a:t>
            </a:r>
            <a:r>
              <a:rPr lang="en-US" sz="1600" dirty="0"/>
              <a:t>Process Change </a:t>
            </a:r>
            <a:r>
              <a:rPr lang="pl-PL" sz="1600" dirty="0"/>
              <a:t>Notification (dla </a:t>
            </a:r>
            <a:r>
              <a:rPr lang="en-US" sz="1600" dirty="0"/>
              <a:t>Truck Industry </a:t>
            </a:r>
            <a:r>
              <a:rPr lang="pl-PL" sz="1600" dirty="0"/>
              <a:t>PPAP str.62-64)</a:t>
            </a:r>
          </a:p>
          <a:p>
            <a:r>
              <a:rPr lang="pl-PL" sz="1600" dirty="0"/>
              <a:t>ECN – </a:t>
            </a:r>
            <a:r>
              <a:rPr lang="en-US" sz="1600" dirty="0"/>
              <a:t>Engineering Change Notification</a:t>
            </a:r>
          </a:p>
          <a:p>
            <a:r>
              <a:rPr lang="pl-PL" sz="1600" dirty="0"/>
              <a:t>EQ</a:t>
            </a:r>
            <a:r>
              <a:rPr lang="pl-PL" sz="1600" b="1" dirty="0"/>
              <a:t>- </a:t>
            </a:r>
            <a:r>
              <a:rPr lang="en-US" sz="1600" dirty="0"/>
              <a:t>Engineering Queries </a:t>
            </a:r>
            <a:r>
              <a:rPr lang="pl-PL" sz="1600" dirty="0"/>
              <a:t>-&gt; zatwierdzona przez klienta lista pytań inżynieryjnych 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pPr>
              <a:buNone/>
            </a:pPr>
            <a:r>
              <a:rPr lang="en-US" sz="2200" b="1" dirty="0">
                <a:solidFill>
                  <a:srgbClr val="006600"/>
                </a:solidFill>
                <a:cs typeface="Arial" panose="020B0604020202020204" pitchFamily="34" charset="0"/>
              </a:rPr>
              <a:t>4. Customer Engineering Approvals</a:t>
            </a:r>
            <a:r>
              <a:rPr lang="pl-PL" sz="2200" b="1" dirty="0">
                <a:solidFill>
                  <a:srgbClr val="006600"/>
                </a:solidFill>
                <a:cs typeface="Arial" panose="020B0604020202020204" pitchFamily="34" charset="0"/>
              </a:rPr>
              <a:t>/ </a:t>
            </a:r>
            <a:r>
              <a:rPr lang="pl-PL" sz="2200" dirty="0">
                <a:solidFill>
                  <a:srgbClr val="006600"/>
                </a:solidFill>
                <a:cs typeface="Arial" panose="020B0604020202020204" pitchFamily="34" charset="0"/>
              </a:rPr>
              <a:t>Zatwierdzenie Klienta  </a:t>
            </a:r>
            <a:endParaRPr lang="pl-PL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Raport walidacyjny Klienta, e-mail lub inna pisemna forma zatwierdzenia.  </a:t>
            </a:r>
          </a:p>
        </p:txBody>
      </p:sp>
      <p:pic>
        <p:nvPicPr>
          <p:cNvPr id="4" name="Picture 7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590551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84" y="1853985"/>
            <a:ext cx="8016312" cy="864096"/>
          </a:xfrm>
          <a:prstGeom prst="rect">
            <a:avLst/>
          </a:prstGeom>
          <a:ln>
            <a:solidFill>
              <a:srgbClr val="0000CC"/>
            </a:solidFill>
          </a:ln>
        </p:spPr>
      </p:pic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6611"/>
              </p:ext>
            </p:extLst>
          </p:nvPr>
        </p:nvGraphicFramePr>
        <p:xfrm>
          <a:off x="899592" y="43079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4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3079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8484"/>
              </p:ext>
            </p:extLst>
          </p:nvPr>
        </p:nvGraphicFramePr>
        <p:xfrm>
          <a:off x="2411760" y="43079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5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760" y="43079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724128" y="6453336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Copyright © 2009 Fideltronik   17.06.2015 </a:t>
            </a:r>
          </a:p>
        </p:txBody>
      </p:sp>
    </p:spTree>
    <p:extLst>
      <p:ext uri="{BB962C8B-B14F-4D97-AF65-F5344CB8AC3E}">
        <p14:creationId xmlns:p14="http://schemas.microsoft.com/office/powerpoint/2010/main" val="42088227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2984</Words>
  <Application>Microsoft Office PowerPoint</Application>
  <PresentationFormat>Pokaz na ekranie (4:3)</PresentationFormat>
  <Paragraphs>595</Paragraphs>
  <Slides>33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33</vt:i4>
      </vt:variant>
    </vt:vector>
  </HeadingPairs>
  <TitlesOfParts>
    <vt:vector size="43" baseType="lpstr">
      <vt:lpstr>Arial</vt:lpstr>
      <vt:lpstr>Calibri</vt:lpstr>
      <vt:lpstr>Czcionka tekstu podstawowego</vt:lpstr>
      <vt:lpstr>Times New Roman</vt:lpstr>
      <vt:lpstr>Verdana</vt:lpstr>
      <vt:lpstr>Wingdings</vt:lpstr>
      <vt:lpstr>Motyw pakietu Office</vt:lpstr>
      <vt:lpstr>Worksheet</vt:lpstr>
      <vt:lpstr>Document</vt:lpstr>
      <vt:lpstr>Acrobat Document</vt:lpstr>
      <vt:lpstr>Prezentacja programu PowerPoint</vt:lpstr>
      <vt:lpstr>Prezentacja programu PowerPoint</vt:lpstr>
      <vt:lpstr>PPAP – Proces Zatwierdzania Części do Produkcji   (ang. Production Part Approval Process) stworzony przez AIAG (Automotive Industry Action Group)</vt:lpstr>
      <vt:lpstr>Prezentacja programu PowerPoint</vt:lpstr>
      <vt:lpstr>Oficjalne elementy PPAP-u:</vt:lpstr>
      <vt:lpstr>Tabela wymagań dla poszczególnych poziomów PPAP-u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Analiza</vt:lpstr>
      <vt:lpstr>Prezentacja programu PowerPoint</vt:lpstr>
      <vt:lpstr>Prezentacja programu PowerPoint</vt:lpstr>
      <vt:lpstr>8. Control Plan/ Plan Kontroli Formularz standardowy, podręcznik APQP                                                                </vt:lpstr>
      <vt:lpstr>Prezentacja programu PowerPoint</vt:lpstr>
      <vt:lpstr>Prezentacja programu PowerPoint</vt:lpstr>
      <vt:lpstr>Control Plan/ Plan Kontroli - Przykład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APQP/PPAP</dc:title>
  <dc:creator>wioleta.smiech</dc:creator>
  <cp:lastModifiedBy>Bogusław Górka</cp:lastModifiedBy>
  <cp:revision>361</cp:revision>
  <dcterms:created xsi:type="dcterms:W3CDTF">2014-02-04T09:59:07Z</dcterms:created>
  <dcterms:modified xsi:type="dcterms:W3CDTF">2018-08-31T04:40:57Z</dcterms:modified>
</cp:coreProperties>
</file>